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85" r:id="rId3"/>
    <p:sldId id="269" r:id="rId4"/>
    <p:sldId id="270" r:id="rId5"/>
    <p:sldId id="271" r:id="rId6"/>
    <p:sldId id="275" r:id="rId7"/>
    <p:sldId id="276" r:id="rId8"/>
    <p:sldId id="272" r:id="rId9"/>
    <p:sldId id="277" r:id="rId10"/>
    <p:sldId id="278" r:id="rId11"/>
    <p:sldId id="274" r:id="rId12"/>
    <p:sldId id="281" r:id="rId13"/>
    <p:sldId id="282" r:id="rId14"/>
    <p:sldId id="264" r:id="rId15"/>
    <p:sldId id="263" r:id="rId16"/>
    <p:sldId id="259" r:id="rId17"/>
    <p:sldId id="287" r:id="rId18"/>
    <p:sldId id="266" r:id="rId19"/>
    <p:sldId id="289" r:id="rId20"/>
    <p:sldId id="283" r:id="rId2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2203" autoAdjust="0"/>
  </p:normalViewPr>
  <p:slideViewPr>
    <p:cSldViewPr snapToGrid="0">
      <p:cViewPr varScale="1">
        <p:scale>
          <a:sx n="131" d="100"/>
          <a:sy n="131" d="100"/>
        </p:scale>
        <p:origin x="168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AFA3D3-27A5-4A4A-8F00-63B83637367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E9F2D6C-EECC-4973-BD78-6BCC078D551A}">
      <dgm:prSet custT="1"/>
      <dgm:spPr/>
      <dgm:t>
        <a:bodyPr/>
        <a:lstStyle/>
        <a:p>
          <a:pPr>
            <a:lnSpc>
              <a:spcPct val="100000"/>
            </a:lnSpc>
          </a:pPr>
          <a:r>
            <a:rPr lang="en-US" sz="2000" b="0" i="0" dirty="0"/>
            <a:t>Develop time series graphs  of AAE, SAE and VOCs</a:t>
          </a:r>
          <a:r>
            <a:rPr lang="en-US" sz="1600" b="0" i="0" dirty="0"/>
            <a:t>.</a:t>
          </a:r>
          <a:endParaRPr lang="en-US" sz="1600" dirty="0"/>
        </a:p>
      </dgm:t>
    </dgm:pt>
    <dgm:pt modelId="{04877EF8-3682-4A63-838E-352D5ED79EB6}" type="parTrans" cxnId="{43D707EA-2CCC-44A1-A2F1-50ACDE880B49}">
      <dgm:prSet/>
      <dgm:spPr/>
      <dgm:t>
        <a:bodyPr/>
        <a:lstStyle/>
        <a:p>
          <a:endParaRPr lang="en-US"/>
        </a:p>
      </dgm:t>
    </dgm:pt>
    <dgm:pt modelId="{94D63927-8344-4BA8-96D8-FB30C11D85DB}" type="sibTrans" cxnId="{43D707EA-2CCC-44A1-A2F1-50ACDE880B49}">
      <dgm:prSet phldrT="1" phldr="0"/>
      <dgm:spPr/>
      <dgm:t>
        <a:bodyPr/>
        <a:lstStyle/>
        <a:p>
          <a:endParaRPr lang="en-US" dirty="0"/>
        </a:p>
      </dgm:t>
    </dgm:pt>
    <dgm:pt modelId="{259EEB96-648A-4B43-92DB-3D4DA7E114B5}">
      <dgm:prSet/>
      <dgm:spPr/>
      <dgm:t>
        <a:bodyPr/>
        <a:lstStyle/>
        <a:p>
          <a:pPr>
            <a:lnSpc>
              <a:spcPct val="100000"/>
            </a:lnSpc>
          </a:pPr>
          <a:r>
            <a:rPr lang="en-US" b="0" i="0" dirty="0"/>
            <a:t>Identify biomass burning events.</a:t>
          </a:r>
          <a:endParaRPr lang="en-US" dirty="0"/>
        </a:p>
      </dgm:t>
    </dgm:pt>
    <dgm:pt modelId="{9112362D-34CA-4010-99FC-192DDF20DB94}" type="parTrans" cxnId="{AE9A855C-049C-40FC-870E-7C21F1366419}">
      <dgm:prSet/>
      <dgm:spPr/>
      <dgm:t>
        <a:bodyPr/>
        <a:lstStyle/>
        <a:p>
          <a:endParaRPr lang="en-US"/>
        </a:p>
      </dgm:t>
    </dgm:pt>
    <dgm:pt modelId="{7736F591-1BB1-418E-A964-A753830B342D}" type="sibTrans" cxnId="{AE9A855C-049C-40FC-870E-7C21F1366419}">
      <dgm:prSet phldrT="2" phldr="0"/>
      <dgm:spPr/>
      <dgm:t>
        <a:bodyPr/>
        <a:lstStyle/>
        <a:p>
          <a:endParaRPr lang="en-US"/>
        </a:p>
      </dgm:t>
    </dgm:pt>
    <dgm:pt modelId="{BBD2472C-AAAA-4CBB-B140-B9BD0A795785}">
      <dgm:prSet/>
      <dgm:spPr/>
      <dgm:t>
        <a:bodyPr/>
        <a:lstStyle/>
        <a:p>
          <a:pPr>
            <a:lnSpc>
              <a:spcPct val="100000"/>
            </a:lnSpc>
          </a:pPr>
          <a:r>
            <a:rPr lang="en-US" b="0" i="0" dirty="0"/>
            <a:t>Provide a reproducible R script for researchers to analyze similar datasets.</a:t>
          </a:r>
          <a:endParaRPr lang="en-US" dirty="0"/>
        </a:p>
      </dgm:t>
    </dgm:pt>
    <dgm:pt modelId="{1CCCBDC8-1345-4ACB-B16D-4C325C3373B1}" type="parTrans" cxnId="{014D49CA-BF32-490D-9201-7997CD3441F4}">
      <dgm:prSet/>
      <dgm:spPr/>
      <dgm:t>
        <a:bodyPr/>
        <a:lstStyle/>
        <a:p>
          <a:endParaRPr lang="en-US"/>
        </a:p>
      </dgm:t>
    </dgm:pt>
    <dgm:pt modelId="{9AE70565-1EC1-4364-8A0E-E2BF4E0A8E91}" type="sibTrans" cxnId="{014D49CA-BF32-490D-9201-7997CD3441F4}">
      <dgm:prSet phldrT="3" phldr="0"/>
      <dgm:spPr/>
      <dgm:t>
        <a:bodyPr/>
        <a:lstStyle/>
        <a:p>
          <a:endParaRPr lang="en-US"/>
        </a:p>
      </dgm:t>
    </dgm:pt>
    <dgm:pt modelId="{56A33469-3CDE-4936-81D0-E3D1C36783B9}" type="pres">
      <dgm:prSet presAssocID="{03AFA3D3-27A5-4A4A-8F00-63B83637367A}" presName="root" presStyleCnt="0">
        <dgm:presLayoutVars>
          <dgm:dir/>
          <dgm:resizeHandles val="exact"/>
        </dgm:presLayoutVars>
      </dgm:prSet>
      <dgm:spPr/>
    </dgm:pt>
    <dgm:pt modelId="{38277340-D817-48EE-B706-D885C4ED2480}" type="pres">
      <dgm:prSet presAssocID="{FE9F2D6C-EECC-4973-BD78-6BCC078D551A}" presName="compNode" presStyleCnt="0"/>
      <dgm:spPr/>
    </dgm:pt>
    <dgm:pt modelId="{DC725BBE-F111-4A59-A165-8660C8E8CA6B}" type="pres">
      <dgm:prSet presAssocID="{FE9F2D6C-EECC-4973-BD78-6BCC078D551A}" presName="bgRect" presStyleLbl="bgShp" presStyleIdx="0" presStyleCnt="3"/>
      <dgm:spPr/>
    </dgm:pt>
    <dgm:pt modelId="{1A55FE3C-F436-45FB-AE32-9FCCF58BF335}" type="pres">
      <dgm:prSet presAssocID="{FE9F2D6C-EECC-4973-BD78-6BCC078D551A}"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C4E78C94-5099-4587-9038-650C3138A8F6}" type="pres">
      <dgm:prSet presAssocID="{FE9F2D6C-EECC-4973-BD78-6BCC078D551A}" presName="spaceRect" presStyleCnt="0"/>
      <dgm:spPr/>
    </dgm:pt>
    <dgm:pt modelId="{D070E883-5C84-4928-AD23-31D5D69CD241}" type="pres">
      <dgm:prSet presAssocID="{FE9F2D6C-EECC-4973-BD78-6BCC078D551A}" presName="parTx" presStyleLbl="revTx" presStyleIdx="0" presStyleCnt="3">
        <dgm:presLayoutVars>
          <dgm:chMax val="0"/>
          <dgm:chPref val="0"/>
        </dgm:presLayoutVars>
      </dgm:prSet>
      <dgm:spPr/>
    </dgm:pt>
    <dgm:pt modelId="{735F0EA5-5ABE-4713-B812-3CC0808E43E6}" type="pres">
      <dgm:prSet presAssocID="{94D63927-8344-4BA8-96D8-FB30C11D85DB}" presName="sibTrans" presStyleCnt="0"/>
      <dgm:spPr/>
    </dgm:pt>
    <dgm:pt modelId="{B1C93731-A040-4AFB-B60A-2A0280913B43}" type="pres">
      <dgm:prSet presAssocID="{259EEB96-648A-4B43-92DB-3D4DA7E114B5}" presName="compNode" presStyleCnt="0"/>
      <dgm:spPr/>
    </dgm:pt>
    <dgm:pt modelId="{F35ABE45-D3A7-4794-B942-3F1F61856325}" type="pres">
      <dgm:prSet presAssocID="{259EEB96-648A-4B43-92DB-3D4DA7E114B5}" presName="bgRect" presStyleLbl="bgShp" presStyleIdx="1" presStyleCnt="3"/>
      <dgm:spPr/>
    </dgm:pt>
    <dgm:pt modelId="{8C29D4ED-D529-422C-B24E-9C36646F159E}" type="pres">
      <dgm:prSet presAssocID="{259EEB96-648A-4B43-92DB-3D4DA7E114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763845C1-25E0-4665-B626-413AA94BC104}" type="pres">
      <dgm:prSet presAssocID="{259EEB96-648A-4B43-92DB-3D4DA7E114B5}" presName="spaceRect" presStyleCnt="0"/>
      <dgm:spPr/>
    </dgm:pt>
    <dgm:pt modelId="{D54DD802-4DB1-40AF-AC25-96DD7759F164}" type="pres">
      <dgm:prSet presAssocID="{259EEB96-648A-4B43-92DB-3D4DA7E114B5}" presName="parTx" presStyleLbl="revTx" presStyleIdx="1" presStyleCnt="3">
        <dgm:presLayoutVars>
          <dgm:chMax val="0"/>
          <dgm:chPref val="0"/>
        </dgm:presLayoutVars>
      </dgm:prSet>
      <dgm:spPr/>
    </dgm:pt>
    <dgm:pt modelId="{1DA085D2-EDC5-41FB-A911-E97A2DC5BDB4}" type="pres">
      <dgm:prSet presAssocID="{7736F591-1BB1-418E-A964-A753830B342D}" presName="sibTrans" presStyleCnt="0"/>
      <dgm:spPr/>
    </dgm:pt>
    <dgm:pt modelId="{3E446711-B865-4664-9511-813CAD6D6FD9}" type="pres">
      <dgm:prSet presAssocID="{BBD2472C-AAAA-4CBB-B140-B9BD0A795785}" presName="compNode" presStyleCnt="0"/>
      <dgm:spPr/>
    </dgm:pt>
    <dgm:pt modelId="{3051FF2B-1D43-4DB8-9150-8A9736A4923A}" type="pres">
      <dgm:prSet presAssocID="{BBD2472C-AAAA-4CBB-B140-B9BD0A795785}" presName="bgRect" presStyleLbl="bgShp" presStyleIdx="2" presStyleCnt="3"/>
      <dgm:spPr/>
    </dgm:pt>
    <dgm:pt modelId="{55C1F21B-8D1D-437B-8223-2AA92FD39A7F}" type="pres">
      <dgm:prSet presAssocID="{BBD2472C-AAAA-4CBB-B140-B9BD0A795785}" presName="iconRect" presStyleLbl="node1" presStyleIdx="2" presStyleCnt="3" custLinFactNeighborX="-5125" custLinFactNeighborY="-1281"/>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croll with solid fill"/>
        </a:ext>
      </dgm:extLst>
    </dgm:pt>
    <dgm:pt modelId="{6DB8CE2A-4864-4CBA-9F43-69EA3EA57349}" type="pres">
      <dgm:prSet presAssocID="{BBD2472C-AAAA-4CBB-B140-B9BD0A795785}" presName="spaceRect" presStyleCnt="0"/>
      <dgm:spPr/>
    </dgm:pt>
    <dgm:pt modelId="{8E927032-8701-46FE-99B8-4BA799736D3F}" type="pres">
      <dgm:prSet presAssocID="{BBD2472C-AAAA-4CBB-B140-B9BD0A795785}" presName="parTx" presStyleLbl="revTx" presStyleIdx="2" presStyleCnt="3">
        <dgm:presLayoutVars>
          <dgm:chMax val="0"/>
          <dgm:chPref val="0"/>
        </dgm:presLayoutVars>
      </dgm:prSet>
      <dgm:spPr/>
    </dgm:pt>
  </dgm:ptLst>
  <dgm:cxnLst>
    <dgm:cxn modelId="{1B8EBB10-6284-4C7F-8C4E-41B53FC301C5}" type="presOf" srcId="{BBD2472C-AAAA-4CBB-B140-B9BD0A795785}" destId="{8E927032-8701-46FE-99B8-4BA799736D3F}" srcOrd="0" destOrd="0" presId="urn:microsoft.com/office/officeart/2018/2/layout/IconVerticalSolidList"/>
    <dgm:cxn modelId="{67D46221-7DEA-44D9-8981-D6AB439A4053}" type="presOf" srcId="{259EEB96-648A-4B43-92DB-3D4DA7E114B5}" destId="{D54DD802-4DB1-40AF-AC25-96DD7759F164}" srcOrd="0" destOrd="0" presId="urn:microsoft.com/office/officeart/2018/2/layout/IconVerticalSolidList"/>
    <dgm:cxn modelId="{AE9A855C-049C-40FC-870E-7C21F1366419}" srcId="{03AFA3D3-27A5-4A4A-8F00-63B83637367A}" destId="{259EEB96-648A-4B43-92DB-3D4DA7E114B5}" srcOrd="1" destOrd="0" parTransId="{9112362D-34CA-4010-99FC-192DDF20DB94}" sibTransId="{7736F591-1BB1-418E-A964-A753830B342D}"/>
    <dgm:cxn modelId="{16ACA06D-CF4B-44C9-91B1-39CA3681ED7D}" type="presOf" srcId="{03AFA3D3-27A5-4A4A-8F00-63B83637367A}" destId="{56A33469-3CDE-4936-81D0-E3D1C36783B9}" srcOrd="0" destOrd="0" presId="urn:microsoft.com/office/officeart/2018/2/layout/IconVerticalSolidList"/>
    <dgm:cxn modelId="{E6ABCE53-5AC0-4412-9108-5CFAB70067C1}" type="presOf" srcId="{FE9F2D6C-EECC-4973-BD78-6BCC078D551A}" destId="{D070E883-5C84-4928-AD23-31D5D69CD241}" srcOrd="0" destOrd="0" presId="urn:microsoft.com/office/officeart/2018/2/layout/IconVerticalSolidList"/>
    <dgm:cxn modelId="{014D49CA-BF32-490D-9201-7997CD3441F4}" srcId="{03AFA3D3-27A5-4A4A-8F00-63B83637367A}" destId="{BBD2472C-AAAA-4CBB-B140-B9BD0A795785}" srcOrd="2" destOrd="0" parTransId="{1CCCBDC8-1345-4ACB-B16D-4C325C3373B1}" sibTransId="{9AE70565-1EC1-4364-8A0E-E2BF4E0A8E91}"/>
    <dgm:cxn modelId="{43D707EA-2CCC-44A1-A2F1-50ACDE880B49}" srcId="{03AFA3D3-27A5-4A4A-8F00-63B83637367A}" destId="{FE9F2D6C-EECC-4973-BD78-6BCC078D551A}" srcOrd="0" destOrd="0" parTransId="{04877EF8-3682-4A63-838E-352D5ED79EB6}" sibTransId="{94D63927-8344-4BA8-96D8-FB30C11D85DB}"/>
    <dgm:cxn modelId="{C0A400C3-4DF8-49F7-B790-66A02E5D1590}" type="presParOf" srcId="{56A33469-3CDE-4936-81D0-E3D1C36783B9}" destId="{38277340-D817-48EE-B706-D885C4ED2480}" srcOrd="0" destOrd="0" presId="urn:microsoft.com/office/officeart/2018/2/layout/IconVerticalSolidList"/>
    <dgm:cxn modelId="{A49B11E2-6710-4645-B298-C355D2631852}" type="presParOf" srcId="{38277340-D817-48EE-B706-D885C4ED2480}" destId="{DC725BBE-F111-4A59-A165-8660C8E8CA6B}" srcOrd="0" destOrd="0" presId="urn:microsoft.com/office/officeart/2018/2/layout/IconVerticalSolidList"/>
    <dgm:cxn modelId="{791E88ED-4D6C-4518-A68B-AF9644CF3925}" type="presParOf" srcId="{38277340-D817-48EE-B706-D885C4ED2480}" destId="{1A55FE3C-F436-45FB-AE32-9FCCF58BF335}" srcOrd="1" destOrd="0" presId="urn:microsoft.com/office/officeart/2018/2/layout/IconVerticalSolidList"/>
    <dgm:cxn modelId="{5A320F5A-81A1-4851-A8C7-169B0194B6FE}" type="presParOf" srcId="{38277340-D817-48EE-B706-D885C4ED2480}" destId="{C4E78C94-5099-4587-9038-650C3138A8F6}" srcOrd="2" destOrd="0" presId="urn:microsoft.com/office/officeart/2018/2/layout/IconVerticalSolidList"/>
    <dgm:cxn modelId="{C3CD953E-D4AB-4087-BC8E-0CDED1CB8127}" type="presParOf" srcId="{38277340-D817-48EE-B706-D885C4ED2480}" destId="{D070E883-5C84-4928-AD23-31D5D69CD241}" srcOrd="3" destOrd="0" presId="urn:microsoft.com/office/officeart/2018/2/layout/IconVerticalSolidList"/>
    <dgm:cxn modelId="{17FAF216-2749-4DE7-AE9F-6D6EC9102255}" type="presParOf" srcId="{56A33469-3CDE-4936-81D0-E3D1C36783B9}" destId="{735F0EA5-5ABE-4713-B812-3CC0808E43E6}" srcOrd="1" destOrd="0" presId="urn:microsoft.com/office/officeart/2018/2/layout/IconVerticalSolidList"/>
    <dgm:cxn modelId="{992D7D66-D16E-4142-8332-84A80EFDE6DD}" type="presParOf" srcId="{56A33469-3CDE-4936-81D0-E3D1C36783B9}" destId="{B1C93731-A040-4AFB-B60A-2A0280913B43}" srcOrd="2" destOrd="0" presId="urn:microsoft.com/office/officeart/2018/2/layout/IconVerticalSolidList"/>
    <dgm:cxn modelId="{DD21D8BC-9DB0-45CC-BA05-EF484955D821}" type="presParOf" srcId="{B1C93731-A040-4AFB-B60A-2A0280913B43}" destId="{F35ABE45-D3A7-4794-B942-3F1F61856325}" srcOrd="0" destOrd="0" presId="urn:microsoft.com/office/officeart/2018/2/layout/IconVerticalSolidList"/>
    <dgm:cxn modelId="{6AF08F28-2FF7-4EBA-B059-2A0E22D36301}" type="presParOf" srcId="{B1C93731-A040-4AFB-B60A-2A0280913B43}" destId="{8C29D4ED-D529-422C-B24E-9C36646F159E}" srcOrd="1" destOrd="0" presId="urn:microsoft.com/office/officeart/2018/2/layout/IconVerticalSolidList"/>
    <dgm:cxn modelId="{5F8021DC-9340-4336-9918-27E191E1C958}" type="presParOf" srcId="{B1C93731-A040-4AFB-B60A-2A0280913B43}" destId="{763845C1-25E0-4665-B626-413AA94BC104}" srcOrd="2" destOrd="0" presId="urn:microsoft.com/office/officeart/2018/2/layout/IconVerticalSolidList"/>
    <dgm:cxn modelId="{337A16D0-FAC3-4C75-85DA-E4A64D6BA50E}" type="presParOf" srcId="{B1C93731-A040-4AFB-B60A-2A0280913B43}" destId="{D54DD802-4DB1-40AF-AC25-96DD7759F164}" srcOrd="3" destOrd="0" presId="urn:microsoft.com/office/officeart/2018/2/layout/IconVerticalSolidList"/>
    <dgm:cxn modelId="{137CF56D-A7C2-4426-BFC2-C83C8E8F7556}" type="presParOf" srcId="{56A33469-3CDE-4936-81D0-E3D1C36783B9}" destId="{1DA085D2-EDC5-41FB-A911-E97A2DC5BDB4}" srcOrd="3" destOrd="0" presId="urn:microsoft.com/office/officeart/2018/2/layout/IconVerticalSolidList"/>
    <dgm:cxn modelId="{AC92F8D9-B405-43C4-AB24-C866985F57F5}" type="presParOf" srcId="{56A33469-3CDE-4936-81D0-E3D1C36783B9}" destId="{3E446711-B865-4664-9511-813CAD6D6FD9}" srcOrd="4" destOrd="0" presId="urn:microsoft.com/office/officeart/2018/2/layout/IconVerticalSolidList"/>
    <dgm:cxn modelId="{19208E86-61B8-4194-9442-45D978E3FB31}" type="presParOf" srcId="{3E446711-B865-4664-9511-813CAD6D6FD9}" destId="{3051FF2B-1D43-4DB8-9150-8A9736A4923A}" srcOrd="0" destOrd="0" presId="urn:microsoft.com/office/officeart/2018/2/layout/IconVerticalSolidList"/>
    <dgm:cxn modelId="{2A78EECD-B1F3-40BA-93DF-2D77B30DA514}" type="presParOf" srcId="{3E446711-B865-4664-9511-813CAD6D6FD9}" destId="{55C1F21B-8D1D-437B-8223-2AA92FD39A7F}" srcOrd="1" destOrd="0" presId="urn:microsoft.com/office/officeart/2018/2/layout/IconVerticalSolidList"/>
    <dgm:cxn modelId="{2644D218-C4DB-4300-9AD8-32BE38A5D4AC}" type="presParOf" srcId="{3E446711-B865-4664-9511-813CAD6D6FD9}" destId="{6DB8CE2A-4864-4CBA-9F43-69EA3EA57349}" srcOrd="2" destOrd="0" presId="urn:microsoft.com/office/officeart/2018/2/layout/IconVerticalSolidList"/>
    <dgm:cxn modelId="{2C977245-C926-4BEB-A98F-3B6F42529ADE}" type="presParOf" srcId="{3E446711-B865-4664-9511-813CAD6D6FD9}" destId="{8E927032-8701-46FE-99B8-4BA799736D3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25BBE-F111-4A59-A165-8660C8E8CA6B}">
      <dsp:nvSpPr>
        <dsp:cNvPr id="0" name=""/>
        <dsp:cNvSpPr/>
      </dsp:nvSpPr>
      <dsp:spPr>
        <a:xfrm>
          <a:off x="0" y="511"/>
          <a:ext cx="5197681" cy="11975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55FE3C-F436-45FB-AE32-9FCCF58BF335}">
      <dsp:nvSpPr>
        <dsp:cNvPr id="0" name=""/>
        <dsp:cNvSpPr/>
      </dsp:nvSpPr>
      <dsp:spPr>
        <a:xfrm>
          <a:off x="362256" y="269958"/>
          <a:ext cx="658647" cy="65864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0E883-5C84-4928-AD23-31D5D69CD241}">
      <dsp:nvSpPr>
        <dsp:cNvPr id="0" name=""/>
        <dsp:cNvSpPr/>
      </dsp:nvSpPr>
      <dsp:spPr>
        <a:xfrm>
          <a:off x="1383159" y="511"/>
          <a:ext cx="3814522" cy="119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40" tIns="126740" rIns="126740" bIns="126740" numCol="1" spcCol="1270" anchor="ctr" anchorCtr="0">
          <a:noAutofit/>
        </a:bodyPr>
        <a:lstStyle/>
        <a:p>
          <a:pPr marL="0" lvl="0" indent="0" algn="l" defTabSz="889000">
            <a:lnSpc>
              <a:spcPct val="100000"/>
            </a:lnSpc>
            <a:spcBef>
              <a:spcPct val="0"/>
            </a:spcBef>
            <a:spcAft>
              <a:spcPct val="35000"/>
            </a:spcAft>
            <a:buNone/>
          </a:pPr>
          <a:r>
            <a:rPr lang="en-US" sz="2000" b="0" i="0" kern="1200" dirty="0"/>
            <a:t>Develop time series graphs  of AAE, SAE and VOCs</a:t>
          </a:r>
          <a:r>
            <a:rPr lang="en-US" sz="1600" b="0" i="0" kern="1200" dirty="0"/>
            <a:t>.</a:t>
          </a:r>
          <a:endParaRPr lang="en-US" sz="1600" kern="1200" dirty="0"/>
        </a:p>
      </dsp:txBody>
      <dsp:txXfrm>
        <a:off x="1383159" y="511"/>
        <a:ext cx="3814522" cy="1197540"/>
      </dsp:txXfrm>
    </dsp:sp>
    <dsp:sp modelId="{F35ABE45-D3A7-4794-B942-3F1F61856325}">
      <dsp:nvSpPr>
        <dsp:cNvPr id="0" name=""/>
        <dsp:cNvSpPr/>
      </dsp:nvSpPr>
      <dsp:spPr>
        <a:xfrm>
          <a:off x="0" y="1497437"/>
          <a:ext cx="5197681" cy="11975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29D4ED-D529-422C-B24E-9C36646F159E}">
      <dsp:nvSpPr>
        <dsp:cNvPr id="0" name=""/>
        <dsp:cNvSpPr/>
      </dsp:nvSpPr>
      <dsp:spPr>
        <a:xfrm>
          <a:off x="362256" y="1766884"/>
          <a:ext cx="658647" cy="6586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DD802-4DB1-40AF-AC25-96DD7759F164}">
      <dsp:nvSpPr>
        <dsp:cNvPr id="0" name=""/>
        <dsp:cNvSpPr/>
      </dsp:nvSpPr>
      <dsp:spPr>
        <a:xfrm>
          <a:off x="1383159" y="1497437"/>
          <a:ext cx="3814522" cy="119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40" tIns="126740" rIns="126740" bIns="126740" numCol="1" spcCol="1270" anchor="ctr" anchorCtr="0">
          <a:noAutofit/>
        </a:bodyPr>
        <a:lstStyle/>
        <a:p>
          <a:pPr marL="0" lvl="0" indent="0" algn="l" defTabSz="889000">
            <a:lnSpc>
              <a:spcPct val="100000"/>
            </a:lnSpc>
            <a:spcBef>
              <a:spcPct val="0"/>
            </a:spcBef>
            <a:spcAft>
              <a:spcPct val="35000"/>
            </a:spcAft>
            <a:buNone/>
          </a:pPr>
          <a:r>
            <a:rPr lang="en-US" sz="2000" b="0" i="0" kern="1200" dirty="0"/>
            <a:t>Identify biomass burning events.</a:t>
          </a:r>
          <a:endParaRPr lang="en-US" sz="2000" kern="1200" dirty="0"/>
        </a:p>
      </dsp:txBody>
      <dsp:txXfrm>
        <a:off x="1383159" y="1497437"/>
        <a:ext cx="3814522" cy="1197540"/>
      </dsp:txXfrm>
    </dsp:sp>
    <dsp:sp modelId="{3051FF2B-1D43-4DB8-9150-8A9736A4923A}">
      <dsp:nvSpPr>
        <dsp:cNvPr id="0" name=""/>
        <dsp:cNvSpPr/>
      </dsp:nvSpPr>
      <dsp:spPr>
        <a:xfrm>
          <a:off x="0" y="2994363"/>
          <a:ext cx="5197681" cy="11975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1F21B-8D1D-437B-8223-2AA92FD39A7F}">
      <dsp:nvSpPr>
        <dsp:cNvPr id="0" name=""/>
        <dsp:cNvSpPr/>
      </dsp:nvSpPr>
      <dsp:spPr>
        <a:xfrm>
          <a:off x="328500" y="3255372"/>
          <a:ext cx="658647" cy="65864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27032-8701-46FE-99B8-4BA799736D3F}">
      <dsp:nvSpPr>
        <dsp:cNvPr id="0" name=""/>
        <dsp:cNvSpPr/>
      </dsp:nvSpPr>
      <dsp:spPr>
        <a:xfrm>
          <a:off x="1383159" y="2994363"/>
          <a:ext cx="3814522" cy="1197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40" tIns="126740" rIns="126740" bIns="126740" numCol="1" spcCol="1270" anchor="ctr" anchorCtr="0">
          <a:noAutofit/>
        </a:bodyPr>
        <a:lstStyle/>
        <a:p>
          <a:pPr marL="0" lvl="0" indent="0" algn="l" defTabSz="889000">
            <a:lnSpc>
              <a:spcPct val="100000"/>
            </a:lnSpc>
            <a:spcBef>
              <a:spcPct val="0"/>
            </a:spcBef>
            <a:spcAft>
              <a:spcPct val="35000"/>
            </a:spcAft>
            <a:buNone/>
          </a:pPr>
          <a:r>
            <a:rPr lang="en-US" sz="2000" b="0" i="0" kern="1200" dirty="0"/>
            <a:t>Provide a reproducible R script for researchers to analyze similar datasets.</a:t>
          </a:r>
          <a:endParaRPr lang="en-US" sz="2000" kern="1200" dirty="0"/>
        </a:p>
      </dsp:txBody>
      <dsp:txXfrm>
        <a:off x="1383159" y="2994363"/>
        <a:ext cx="3814522" cy="11975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4B7B95C9-AC4F-4932-8478-14081DB1DB0A}" type="datetimeFigureOut">
              <a:rPr lang="en-US" smtClean="0"/>
              <a:t>5/9/2025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408A02D7-8783-4F09-8E82-EE897306F7E8}" type="slidenum">
              <a:rPr lang="en-US" smtClean="0"/>
              <a:t>‹#›</a:t>
            </a:fld>
            <a:endParaRPr lang="en-US"/>
          </a:p>
        </p:txBody>
      </p:sp>
    </p:spTree>
    <p:extLst>
      <p:ext uri="{BB962C8B-B14F-4D97-AF65-F5344CB8AC3E}">
        <p14:creationId xmlns:p14="http://schemas.microsoft.com/office/powerpoint/2010/main" val="2341560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address the second research question, first biomass burning event was detected based on the AAE and SAE values. For this study, when AAE above 1.2 and SAE above 1, observed for at least 4 hours, then we can identify that time frame as biomass event. </a:t>
            </a:r>
          </a:p>
          <a:p>
            <a:endParaRPr lang="en-US" dirty="0"/>
          </a:p>
        </p:txBody>
      </p:sp>
      <p:sp>
        <p:nvSpPr>
          <p:cNvPr id="4" name="Slide Number Placeholder 3"/>
          <p:cNvSpPr>
            <a:spLocks noGrp="1"/>
          </p:cNvSpPr>
          <p:nvPr>
            <p:ph type="sldNum" sz="quarter" idx="5"/>
          </p:nvPr>
        </p:nvSpPr>
        <p:spPr/>
        <p:txBody>
          <a:bodyPr/>
          <a:lstStyle/>
          <a:p>
            <a:fld id="{408A02D7-8783-4F09-8E82-EE897306F7E8}" type="slidenum">
              <a:rPr lang="en-US" smtClean="0"/>
              <a:t>10</a:t>
            </a:fld>
            <a:endParaRPr lang="en-US"/>
          </a:p>
        </p:txBody>
      </p:sp>
    </p:spTree>
    <p:extLst>
      <p:ext uri="{BB962C8B-B14F-4D97-AF65-F5344CB8AC3E}">
        <p14:creationId xmlns:p14="http://schemas.microsoft.com/office/powerpoint/2010/main" val="3579841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This is the time series plot for AAE and SAE for July. You can visualize that no AAE was above 1.2 for at least 4 hours period. The enhanced period of SAE does not comply with the AAE’s.</a:t>
            </a:r>
          </a:p>
          <a:p>
            <a:endParaRPr lang="en-US" dirty="0"/>
          </a:p>
        </p:txBody>
      </p:sp>
      <p:sp>
        <p:nvSpPr>
          <p:cNvPr id="4" name="Slide Number Placeholder 3"/>
          <p:cNvSpPr>
            <a:spLocks noGrp="1"/>
          </p:cNvSpPr>
          <p:nvPr>
            <p:ph type="sldNum" sz="quarter" idx="5"/>
          </p:nvPr>
        </p:nvSpPr>
        <p:spPr/>
        <p:txBody>
          <a:bodyPr/>
          <a:lstStyle/>
          <a:p>
            <a:fld id="{408A02D7-8783-4F09-8E82-EE897306F7E8}" type="slidenum">
              <a:rPr lang="en-US" smtClean="0"/>
              <a:t>14</a:t>
            </a:fld>
            <a:endParaRPr lang="en-US"/>
          </a:p>
        </p:txBody>
      </p:sp>
    </p:spTree>
    <p:extLst>
      <p:ext uri="{BB962C8B-B14F-4D97-AF65-F5344CB8AC3E}">
        <p14:creationId xmlns:p14="http://schemas.microsoft.com/office/powerpoint/2010/main" val="262326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 In AAE panel, enhancement is observed from August 2</a:t>
            </a:r>
            <a:r>
              <a:rPr lang="en-US" sz="1800" baseline="30000" dirty="0">
                <a:effectLst/>
                <a:latin typeface="Times New Roman" panose="02020603050405020304" pitchFamily="18" charset="0"/>
                <a:ea typeface="Times New Roman" panose="02020603050405020304" pitchFamily="18" charset="0"/>
              </a:rPr>
              <a:t>nd</a:t>
            </a:r>
            <a:r>
              <a:rPr lang="en-US" sz="1800" dirty="0">
                <a:effectLst/>
                <a:latin typeface="Times New Roman" panose="02020603050405020304" pitchFamily="18" charset="0"/>
                <a:ea typeface="Times New Roman" panose="02020603050405020304" pitchFamily="18" charset="0"/>
              </a:rPr>
              <a:t> 17 o’clock to 23 o’clock or in other words 5 pm to 11 pm, which is 6 hours. So here is out potential biomass burning event. Now let’s look at the SAE to see whether it complies with AAE. And yes, SAE also showed enhancement in same period. From this graph, it can be concluded that the evening air mass of Houston on August 2</a:t>
            </a:r>
            <a:r>
              <a:rPr lang="en-US" sz="1800" baseline="30000" dirty="0">
                <a:effectLst/>
                <a:latin typeface="Times New Roman" panose="02020603050405020304" pitchFamily="18" charset="0"/>
                <a:ea typeface="Times New Roman" panose="02020603050405020304" pitchFamily="18" charset="0"/>
              </a:rPr>
              <a:t>nd</a:t>
            </a:r>
            <a:r>
              <a:rPr lang="en-US" sz="1800" dirty="0">
                <a:effectLst/>
                <a:latin typeface="Times New Roman" panose="02020603050405020304" pitchFamily="18" charset="0"/>
                <a:ea typeface="Times New Roman" panose="02020603050405020304" pitchFamily="18" charset="0"/>
              </a:rPr>
              <a:t>, 2022, was affected by biomass burning event. </a:t>
            </a:r>
          </a:p>
          <a:p>
            <a:endParaRPr lang="en-US" dirty="0"/>
          </a:p>
        </p:txBody>
      </p:sp>
      <p:sp>
        <p:nvSpPr>
          <p:cNvPr id="4" name="Slide Number Placeholder 3"/>
          <p:cNvSpPr>
            <a:spLocks noGrp="1"/>
          </p:cNvSpPr>
          <p:nvPr>
            <p:ph type="sldNum" sz="quarter" idx="5"/>
          </p:nvPr>
        </p:nvSpPr>
        <p:spPr/>
        <p:txBody>
          <a:bodyPr/>
          <a:lstStyle/>
          <a:p>
            <a:fld id="{408A02D7-8783-4F09-8E82-EE897306F7E8}" type="slidenum">
              <a:rPr lang="en-US" smtClean="0"/>
              <a:t>15</a:t>
            </a:fld>
            <a:endParaRPr lang="en-US"/>
          </a:p>
        </p:txBody>
      </p:sp>
    </p:spTree>
    <p:extLst>
      <p:ext uri="{BB962C8B-B14F-4D97-AF65-F5344CB8AC3E}">
        <p14:creationId xmlns:p14="http://schemas.microsoft.com/office/powerpoint/2010/main" val="10173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panose="020B0004020202020204" pitchFamily="34" charset="0"/>
              </a:rPr>
              <a:t>Let’s see the result of time series plot for VOCs. Here for July, Acetaldehyde, Acetonitrile, Styrene, and </a:t>
            </a:r>
            <a:r>
              <a:rPr lang="en-US" sz="1800" dirty="0" err="1">
                <a:effectLst/>
                <a:latin typeface="Times New Roman" panose="02020603050405020304" pitchFamily="18" charset="0"/>
                <a:ea typeface="Aptos" panose="020B0004020202020204" pitchFamily="34" charset="0"/>
              </a:rPr>
              <a:t>Hydroxyacetone</a:t>
            </a:r>
            <a:r>
              <a:rPr lang="en-US" sz="1800" dirty="0">
                <a:effectLst/>
                <a:latin typeface="Times New Roman" panose="02020603050405020304" pitchFamily="18" charset="0"/>
                <a:ea typeface="Aptos" panose="020B0004020202020204" pitchFamily="34" charset="0"/>
              </a:rPr>
              <a:t> showed some enhancement from mid-day to mid-night of the July 1</a:t>
            </a:r>
            <a:r>
              <a:rPr lang="en-US" sz="1800" baseline="30000" dirty="0">
                <a:effectLst/>
                <a:latin typeface="Times New Roman" panose="02020603050405020304" pitchFamily="18" charset="0"/>
                <a:ea typeface="Aptos" panose="020B0004020202020204" pitchFamily="34" charset="0"/>
              </a:rPr>
              <a:t>st</a:t>
            </a:r>
            <a:r>
              <a:rPr lang="en-US" sz="1800" dirty="0">
                <a:effectLst/>
                <a:latin typeface="Times New Roman" panose="02020603050405020304" pitchFamily="18" charset="0"/>
                <a:ea typeface="Aptos" panose="020B0004020202020204" pitchFamily="34" charset="0"/>
              </a:rPr>
              <a:t>. Then, for the rest of the time, you can see a pattern of diurnal variation of the VOC compounds. For example, the vehicular movement increases from the morning to mid-day, you can see that trend of increasing and decreasing</a:t>
            </a:r>
            <a:endParaRPr lang="en-US" dirty="0"/>
          </a:p>
        </p:txBody>
      </p:sp>
      <p:sp>
        <p:nvSpPr>
          <p:cNvPr id="4" name="Slide Number Placeholder 3"/>
          <p:cNvSpPr>
            <a:spLocks noGrp="1"/>
          </p:cNvSpPr>
          <p:nvPr>
            <p:ph type="sldNum" sz="quarter" idx="5"/>
          </p:nvPr>
        </p:nvSpPr>
        <p:spPr/>
        <p:txBody>
          <a:bodyPr/>
          <a:lstStyle/>
          <a:p>
            <a:fld id="{408A02D7-8783-4F09-8E82-EE897306F7E8}" type="slidenum">
              <a:rPr lang="en-US" smtClean="0"/>
              <a:t>16</a:t>
            </a:fld>
            <a:endParaRPr lang="en-US"/>
          </a:p>
        </p:txBody>
      </p:sp>
    </p:spTree>
    <p:extLst>
      <p:ext uri="{BB962C8B-B14F-4D97-AF65-F5344CB8AC3E}">
        <p14:creationId xmlns:p14="http://schemas.microsoft.com/office/powerpoint/2010/main" val="3414711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46BF6-5211-1521-B2E6-2AEF67F417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DC6F40-7FD7-338A-C656-50C52E2C4D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80FC4A-D81F-1EFC-A244-CA896CF15AAC}"/>
              </a:ext>
            </a:extLst>
          </p:cNvPr>
          <p:cNvSpPr>
            <a:spLocks noGrp="1"/>
          </p:cNvSpPr>
          <p:nvPr>
            <p:ph type="dt" sz="half" idx="10"/>
          </p:nvPr>
        </p:nvSpPr>
        <p:spPr/>
        <p:txBody>
          <a:bodyPr/>
          <a:lstStyle/>
          <a:p>
            <a:fld id="{391EAB37-5C5D-49B6-8411-C44E3440F22B}" type="datetimeFigureOut">
              <a:rPr lang="en-US" smtClean="0"/>
              <a:t>5/9/2025</a:t>
            </a:fld>
            <a:endParaRPr lang="en-US"/>
          </a:p>
        </p:txBody>
      </p:sp>
      <p:sp>
        <p:nvSpPr>
          <p:cNvPr id="5" name="Footer Placeholder 4">
            <a:extLst>
              <a:ext uri="{FF2B5EF4-FFF2-40B4-BE49-F238E27FC236}">
                <a16:creationId xmlns:a16="http://schemas.microsoft.com/office/drawing/2014/main" id="{3129CAF2-7B06-06EA-7B4C-F653C4DA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A7FF7-E46E-3686-3D6B-15BA360FEF0E}"/>
              </a:ext>
            </a:extLst>
          </p:cNvPr>
          <p:cNvSpPr>
            <a:spLocks noGrp="1"/>
          </p:cNvSpPr>
          <p:nvPr>
            <p:ph type="sldNum" sz="quarter" idx="12"/>
          </p:nvPr>
        </p:nvSpPr>
        <p:spPr/>
        <p:txBody>
          <a:bodyPr/>
          <a:lstStyle/>
          <a:p>
            <a:fld id="{99B0B735-F69F-4E61-8051-EF724AD89DF5}" type="slidenum">
              <a:rPr lang="en-US" smtClean="0"/>
              <a:t>‹#›</a:t>
            </a:fld>
            <a:endParaRPr lang="en-US"/>
          </a:p>
        </p:txBody>
      </p:sp>
    </p:spTree>
    <p:extLst>
      <p:ext uri="{BB962C8B-B14F-4D97-AF65-F5344CB8AC3E}">
        <p14:creationId xmlns:p14="http://schemas.microsoft.com/office/powerpoint/2010/main" val="47221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D292-D7DD-FA1A-4A48-88B226135B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8CA9EF-16D7-F83C-CE18-3D164DE3A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25CAF8-122B-086E-4B23-69632D0B2491}"/>
              </a:ext>
            </a:extLst>
          </p:cNvPr>
          <p:cNvSpPr>
            <a:spLocks noGrp="1"/>
          </p:cNvSpPr>
          <p:nvPr>
            <p:ph type="dt" sz="half" idx="10"/>
          </p:nvPr>
        </p:nvSpPr>
        <p:spPr/>
        <p:txBody>
          <a:bodyPr/>
          <a:lstStyle/>
          <a:p>
            <a:fld id="{391EAB37-5C5D-49B6-8411-C44E3440F22B}" type="datetimeFigureOut">
              <a:rPr lang="en-US" smtClean="0"/>
              <a:t>5/9/2025</a:t>
            </a:fld>
            <a:endParaRPr lang="en-US"/>
          </a:p>
        </p:txBody>
      </p:sp>
      <p:sp>
        <p:nvSpPr>
          <p:cNvPr id="5" name="Footer Placeholder 4">
            <a:extLst>
              <a:ext uri="{FF2B5EF4-FFF2-40B4-BE49-F238E27FC236}">
                <a16:creationId xmlns:a16="http://schemas.microsoft.com/office/drawing/2014/main" id="{ED504E7C-3E2A-E772-EEDF-EC9427D72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D4034-A8F2-6734-AA3C-FD80A325C161}"/>
              </a:ext>
            </a:extLst>
          </p:cNvPr>
          <p:cNvSpPr>
            <a:spLocks noGrp="1"/>
          </p:cNvSpPr>
          <p:nvPr>
            <p:ph type="sldNum" sz="quarter" idx="12"/>
          </p:nvPr>
        </p:nvSpPr>
        <p:spPr/>
        <p:txBody>
          <a:bodyPr/>
          <a:lstStyle/>
          <a:p>
            <a:fld id="{99B0B735-F69F-4E61-8051-EF724AD89DF5}" type="slidenum">
              <a:rPr lang="en-US" smtClean="0"/>
              <a:t>‹#›</a:t>
            </a:fld>
            <a:endParaRPr lang="en-US"/>
          </a:p>
        </p:txBody>
      </p:sp>
    </p:spTree>
    <p:extLst>
      <p:ext uri="{BB962C8B-B14F-4D97-AF65-F5344CB8AC3E}">
        <p14:creationId xmlns:p14="http://schemas.microsoft.com/office/powerpoint/2010/main" val="60810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077CEC-6B55-20D8-FAC1-FBF758D5DA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82987A-6850-547B-87B5-C6D9CAD88B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85D8C-E841-7AD8-8A37-FC73B77B41BC}"/>
              </a:ext>
            </a:extLst>
          </p:cNvPr>
          <p:cNvSpPr>
            <a:spLocks noGrp="1"/>
          </p:cNvSpPr>
          <p:nvPr>
            <p:ph type="dt" sz="half" idx="10"/>
          </p:nvPr>
        </p:nvSpPr>
        <p:spPr/>
        <p:txBody>
          <a:bodyPr/>
          <a:lstStyle/>
          <a:p>
            <a:fld id="{391EAB37-5C5D-49B6-8411-C44E3440F22B}" type="datetimeFigureOut">
              <a:rPr lang="en-US" smtClean="0"/>
              <a:t>5/9/2025</a:t>
            </a:fld>
            <a:endParaRPr lang="en-US"/>
          </a:p>
        </p:txBody>
      </p:sp>
      <p:sp>
        <p:nvSpPr>
          <p:cNvPr id="5" name="Footer Placeholder 4">
            <a:extLst>
              <a:ext uri="{FF2B5EF4-FFF2-40B4-BE49-F238E27FC236}">
                <a16:creationId xmlns:a16="http://schemas.microsoft.com/office/drawing/2014/main" id="{06410DD8-9930-F47E-4099-E91B620B9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FACBCC-1CAA-7EB3-AF80-7AC9A9A26768}"/>
              </a:ext>
            </a:extLst>
          </p:cNvPr>
          <p:cNvSpPr>
            <a:spLocks noGrp="1"/>
          </p:cNvSpPr>
          <p:nvPr>
            <p:ph type="sldNum" sz="quarter" idx="12"/>
          </p:nvPr>
        </p:nvSpPr>
        <p:spPr/>
        <p:txBody>
          <a:bodyPr/>
          <a:lstStyle/>
          <a:p>
            <a:fld id="{99B0B735-F69F-4E61-8051-EF724AD89DF5}" type="slidenum">
              <a:rPr lang="en-US" smtClean="0"/>
              <a:t>‹#›</a:t>
            </a:fld>
            <a:endParaRPr lang="en-US"/>
          </a:p>
        </p:txBody>
      </p:sp>
    </p:spTree>
    <p:extLst>
      <p:ext uri="{BB962C8B-B14F-4D97-AF65-F5344CB8AC3E}">
        <p14:creationId xmlns:p14="http://schemas.microsoft.com/office/powerpoint/2010/main" val="3422599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4CA5-ACEE-5DA8-9C63-8BB2DF2B45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7E199E-63B6-17D3-2486-A1C2A261CE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7F2B8-2398-CD89-572E-4CF27BBA80E9}"/>
              </a:ext>
            </a:extLst>
          </p:cNvPr>
          <p:cNvSpPr>
            <a:spLocks noGrp="1"/>
          </p:cNvSpPr>
          <p:nvPr>
            <p:ph type="dt" sz="half" idx="10"/>
          </p:nvPr>
        </p:nvSpPr>
        <p:spPr/>
        <p:txBody>
          <a:bodyPr/>
          <a:lstStyle/>
          <a:p>
            <a:fld id="{391EAB37-5C5D-49B6-8411-C44E3440F22B}" type="datetimeFigureOut">
              <a:rPr lang="en-US" smtClean="0"/>
              <a:t>5/9/2025</a:t>
            </a:fld>
            <a:endParaRPr lang="en-US"/>
          </a:p>
        </p:txBody>
      </p:sp>
      <p:sp>
        <p:nvSpPr>
          <p:cNvPr id="5" name="Footer Placeholder 4">
            <a:extLst>
              <a:ext uri="{FF2B5EF4-FFF2-40B4-BE49-F238E27FC236}">
                <a16:creationId xmlns:a16="http://schemas.microsoft.com/office/drawing/2014/main" id="{B3E535E2-F720-2C82-3DFD-05C51B62E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481C2-E88A-D436-D571-2BB7FA04A6E9}"/>
              </a:ext>
            </a:extLst>
          </p:cNvPr>
          <p:cNvSpPr>
            <a:spLocks noGrp="1"/>
          </p:cNvSpPr>
          <p:nvPr>
            <p:ph type="sldNum" sz="quarter" idx="12"/>
          </p:nvPr>
        </p:nvSpPr>
        <p:spPr/>
        <p:txBody>
          <a:bodyPr/>
          <a:lstStyle/>
          <a:p>
            <a:fld id="{99B0B735-F69F-4E61-8051-EF724AD89DF5}" type="slidenum">
              <a:rPr lang="en-US" smtClean="0"/>
              <a:t>‹#›</a:t>
            </a:fld>
            <a:endParaRPr lang="en-US"/>
          </a:p>
        </p:txBody>
      </p:sp>
    </p:spTree>
    <p:extLst>
      <p:ext uri="{BB962C8B-B14F-4D97-AF65-F5344CB8AC3E}">
        <p14:creationId xmlns:p14="http://schemas.microsoft.com/office/powerpoint/2010/main" val="98270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D3B1-EC35-E1AC-7B69-FA07D3A8FD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9F1060-7391-47FC-FEA8-8BEE3FA45A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D43BB4-0444-7CFE-E7FF-FBBD04A0FBE1}"/>
              </a:ext>
            </a:extLst>
          </p:cNvPr>
          <p:cNvSpPr>
            <a:spLocks noGrp="1"/>
          </p:cNvSpPr>
          <p:nvPr>
            <p:ph type="dt" sz="half" idx="10"/>
          </p:nvPr>
        </p:nvSpPr>
        <p:spPr/>
        <p:txBody>
          <a:bodyPr/>
          <a:lstStyle/>
          <a:p>
            <a:fld id="{391EAB37-5C5D-49B6-8411-C44E3440F22B}" type="datetimeFigureOut">
              <a:rPr lang="en-US" smtClean="0"/>
              <a:t>5/9/2025</a:t>
            </a:fld>
            <a:endParaRPr lang="en-US"/>
          </a:p>
        </p:txBody>
      </p:sp>
      <p:sp>
        <p:nvSpPr>
          <p:cNvPr id="5" name="Footer Placeholder 4">
            <a:extLst>
              <a:ext uri="{FF2B5EF4-FFF2-40B4-BE49-F238E27FC236}">
                <a16:creationId xmlns:a16="http://schemas.microsoft.com/office/drawing/2014/main" id="{0123562C-74B3-A7AC-0E80-DDDD3E9D1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55DC60-6BC5-7591-2EED-6B89FAA536B9}"/>
              </a:ext>
            </a:extLst>
          </p:cNvPr>
          <p:cNvSpPr>
            <a:spLocks noGrp="1"/>
          </p:cNvSpPr>
          <p:nvPr>
            <p:ph type="sldNum" sz="quarter" idx="12"/>
          </p:nvPr>
        </p:nvSpPr>
        <p:spPr/>
        <p:txBody>
          <a:bodyPr/>
          <a:lstStyle/>
          <a:p>
            <a:fld id="{99B0B735-F69F-4E61-8051-EF724AD89DF5}" type="slidenum">
              <a:rPr lang="en-US" smtClean="0"/>
              <a:t>‹#›</a:t>
            </a:fld>
            <a:endParaRPr lang="en-US"/>
          </a:p>
        </p:txBody>
      </p:sp>
    </p:spTree>
    <p:extLst>
      <p:ext uri="{BB962C8B-B14F-4D97-AF65-F5344CB8AC3E}">
        <p14:creationId xmlns:p14="http://schemas.microsoft.com/office/powerpoint/2010/main" val="1957665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0E7A-949B-CAB0-128A-BE684C72CF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5E4DE3-1D98-1DD3-34DB-B7625BE6EB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150159-C848-AC80-4945-4F5FA620AB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263A41-8352-2692-1D71-2D4CE27A07A2}"/>
              </a:ext>
            </a:extLst>
          </p:cNvPr>
          <p:cNvSpPr>
            <a:spLocks noGrp="1"/>
          </p:cNvSpPr>
          <p:nvPr>
            <p:ph type="dt" sz="half" idx="10"/>
          </p:nvPr>
        </p:nvSpPr>
        <p:spPr/>
        <p:txBody>
          <a:bodyPr/>
          <a:lstStyle/>
          <a:p>
            <a:fld id="{391EAB37-5C5D-49B6-8411-C44E3440F22B}" type="datetimeFigureOut">
              <a:rPr lang="en-US" smtClean="0"/>
              <a:t>5/9/2025</a:t>
            </a:fld>
            <a:endParaRPr lang="en-US"/>
          </a:p>
        </p:txBody>
      </p:sp>
      <p:sp>
        <p:nvSpPr>
          <p:cNvPr id="6" name="Footer Placeholder 5">
            <a:extLst>
              <a:ext uri="{FF2B5EF4-FFF2-40B4-BE49-F238E27FC236}">
                <a16:creationId xmlns:a16="http://schemas.microsoft.com/office/drawing/2014/main" id="{84804540-169E-0BAD-8242-61E4E5572A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DD884B-628B-0FF3-BBE9-F57EBA352E70}"/>
              </a:ext>
            </a:extLst>
          </p:cNvPr>
          <p:cNvSpPr>
            <a:spLocks noGrp="1"/>
          </p:cNvSpPr>
          <p:nvPr>
            <p:ph type="sldNum" sz="quarter" idx="12"/>
          </p:nvPr>
        </p:nvSpPr>
        <p:spPr/>
        <p:txBody>
          <a:bodyPr/>
          <a:lstStyle/>
          <a:p>
            <a:fld id="{99B0B735-F69F-4E61-8051-EF724AD89DF5}" type="slidenum">
              <a:rPr lang="en-US" smtClean="0"/>
              <a:t>‹#›</a:t>
            </a:fld>
            <a:endParaRPr lang="en-US"/>
          </a:p>
        </p:txBody>
      </p:sp>
    </p:spTree>
    <p:extLst>
      <p:ext uri="{BB962C8B-B14F-4D97-AF65-F5344CB8AC3E}">
        <p14:creationId xmlns:p14="http://schemas.microsoft.com/office/powerpoint/2010/main" val="35875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B667-8B23-05C8-54FB-F76615CED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BB3D85-5029-416D-9D66-7F053B141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F86B10-7D2E-38BD-F7BD-A5C949D763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72CAD-0C11-396D-C041-23B2CB1873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F0EC6E-D6EC-54F7-2323-3C35305E0C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EBA0A4-9ED8-39AC-2928-1323FA7A9F52}"/>
              </a:ext>
            </a:extLst>
          </p:cNvPr>
          <p:cNvSpPr>
            <a:spLocks noGrp="1"/>
          </p:cNvSpPr>
          <p:nvPr>
            <p:ph type="dt" sz="half" idx="10"/>
          </p:nvPr>
        </p:nvSpPr>
        <p:spPr/>
        <p:txBody>
          <a:bodyPr/>
          <a:lstStyle/>
          <a:p>
            <a:fld id="{391EAB37-5C5D-49B6-8411-C44E3440F22B}" type="datetimeFigureOut">
              <a:rPr lang="en-US" smtClean="0"/>
              <a:t>5/9/2025</a:t>
            </a:fld>
            <a:endParaRPr lang="en-US"/>
          </a:p>
        </p:txBody>
      </p:sp>
      <p:sp>
        <p:nvSpPr>
          <p:cNvPr id="8" name="Footer Placeholder 7">
            <a:extLst>
              <a:ext uri="{FF2B5EF4-FFF2-40B4-BE49-F238E27FC236}">
                <a16:creationId xmlns:a16="http://schemas.microsoft.com/office/drawing/2014/main" id="{0C90D0B2-D26C-0B9E-46DB-E9A479EA3D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C61F34-E489-F3C5-3A98-B11F25496CD0}"/>
              </a:ext>
            </a:extLst>
          </p:cNvPr>
          <p:cNvSpPr>
            <a:spLocks noGrp="1"/>
          </p:cNvSpPr>
          <p:nvPr>
            <p:ph type="sldNum" sz="quarter" idx="12"/>
          </p:nvPr>
        </p:nvSpPr>
        <p:spPr/>
        <p:txBody>
          <a:bodyPr/>
          <a:lstStyle/>
          <a:p>
            <a:fld id="{99B0B735-F69F-4E61-8051-EF724AD89DF5}" type="slidenum">
              <a:rPr lang="en-US" smtClean="0"/>
              <a:t>‹#›</a:t>
            </a:fld>
            <a:endParaRPr lang="en-US"/>
          </a:p>
        </p:txBody>
      </p:sp>
    </p:spTree>
    <p:extLst>
      <p:ext uri="{BB962C8B-B14F-4D97-AF65-F5344CB8AC3E}">
        <p14:creationId xmlns:p14="http://schemas.microsoft.com/office/powerpoint/2010/main" val="409914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05888-0662-CA10-B4AB-71AEC52F10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C18AE9-3FAF-2D72-D1A1-73234199833C}"/>
              </a:ext>
            </a:extLst>
          </p:cNvPr>
          <p:cNvSpPr>
            <a:spLocks noGrp="1"/>
          </p:cNvSpPr>
          <p:nvPr>
            <p:ph type="dt" sz="half" idx="10"/>
          </p:nvPr>
        </p:nvSpPr>
        <p:spPr/>
        <p:txBody>
          <a:bodyPr/>
          <a:lstStyle/>
          <a:p>
            <a:fld id="{391EAB37-5C5D-49B6-8411-C44E3440F22B}" type="datetimeFigureOut">
              <a:rPr lang="en-US" smtClean="0"/>
              <a:t>5/9/2025</a:t>
            </a:fld>
            <a:endParaRPr lang="en-US"/>
          </a:p>
        </p:txBody>
      </p:sp>
      <p:sp>
        <p:nvSpPr>
          <p:cNvPr id="4" name="Footer Placeholder 3">
            <a:extLst>
              <a:ext uri="{FF2B5EF4-FFF2-40B4-BE49-F238E27FC236}">
                <a16:creationId xmlns:a16="http://schemas.microsoft.com/office/drawing/2014/main" id="{159225B3-CBC5-92EA-1C91-F87EC3CFED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487AF3-6928-95D9-3FF1-2F79439EE5C0}"/>
              </a:ext>
            </a:extLst>
          </p:cNvPr>
          <p:cNvSpPr>
            <a:spLocks noGrp="1"/>
          </p:cNvSpPr>
          <p:nvPr>
            <p:ph type="sldNum" sz="quarter" idx="12"/>
          </p:nvPr>
        </p:nvSpPr>
        <p:spPr/>
        <p:txBody>
          <a:bodyPr/>
          <a:lstStyle/>
          <a:p>
            <a:fld id="{99B0B735-F69F-4E61-8051-EF724AD89DF5}" type="slidenum">
              <a:rPr lang="en-US" smtClean="0"/>
              <a:t>‹#›</a:t>
            </a:fld>
            <a:endParaRPr lang="en-US"/>
          </a:p>
        </p:txBody>
      </p:sp>
    </p:spTree>
    <p:extLst>
      <p:ext uri="{BB962C8B-B14F-4D97-AF65-F5344CB8AC3E}">
        <p14:creationId xmlns:p14="http://schemas.microsoft.com/office/powerpoint/2010/main" val="3518821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1CBC2-034B-08CD-F6C2-FC0F45CE4B53}"/>
              </a:ext>
            </a:extLst>
          </p:cNvPr>
          <p:cNvSpPr>
            <a:spLocks noGrp="1"/>
          </p:cNvSpPr>
          <p:nvPr>
            <p:ph type="dt" sz="half" idx="10"/>
          </p:nvPr>
        </p:nvSpPr>
        <p:spPr/>
        <p:txBody>
          <a:bodyPr/>
          <a:lstStyle/>
          <a:p>
            <a:fld id="{391EAB37-5C5D-49B6-8411-C44E3440F22B}" type="datetimeFigureOut">
              <a:rPr lang="en-US" smtClean="0"/>
              <a:t>5/9/2025</a:t>
            </a:fld>
            <a:endParaRPr lang="en-US"/>
          </a:p>
        </p:txBody>
      </p:sp>
      <p:sp>
        <p:nvSpPr>
          <p:cNvPr id="3" name="Footer Placeholder 2">
            <a:extLst>
              <a:ext uri="{FF2B5EF4-FFF2-40B4-BE49-F238E27FC236}">
                <a16:creationId xmlns:a16="http://schemas.microsoft.com/office/drawing/2014/main" id="{76C16417-9D42-57E1-C5A2-6B98EBBE36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E51E2F-0A69-49DB-7B49-C54C2F7327C9}"/>
              </a:ext>
            </a:extLst>
          </p:cNvPr>
          <p:cNvSpPr>
            <a:spLocks noGrp="1"/>
          </p:cNvSpPr>
          <p:nvPr>
            <p:ph type="sldNum" sz="quarter" idx="12"/>
          </p:nvPr>
        </p:nvSpPr>
        <p:spPr/>
        <p:txBody>
          <a:bodyPr/>
          <a:lstStyle/>
          <a:p>
            <a:fld id="{99B0B735-F69F-4E61-8051-EF724AD89DF5}" type="slidenum">
              <a:rPr lang="en-US" smtClean="0"/>
              <a:t>‹#›</a:t>
            </a:fld>
            <a:endParaRPr lang="en-US"/>
          </a:p>
        </p:txBody>
      </p:sp>
    </p:spTree>
    <p:extLst>
      <p:ext uri="{BB962C8B-B14F-4D97-AF65-F5344CB8AC3E}">
        <p14:creationId xmlns:p14="http://schemas.microsoft.com/office/powerpoint/2010/main" val="320033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A260-6CB2-02AD-E178-E29D94A64E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69086A-6FA1-4BB2-A25D-F41F1E6F4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B40220-37CE-B3BD-1F0D-61835592B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9E022-8C9F-A5E0-7C47-32BB0A68D847}"/>
              </a:ext>
            </a:extLst>
          </p:cNvPr>
          <p:cNvSpPr>
            <a:spLocks noGrp="1"/>
          </p:cNvSpPr>
          <p:nvPr>
            <p:ph type="dt" sz="half" idx="10"/>
          </p:nvPr>
        </p:nvSpPr>
        <p:spPr/>
        <p:txBody>
          <a:bodyPr/>
          <a:lstStyle/>
          <a:p>
            <a:fld id="{391EAB37-5C5D-49B6-8411-C44E3440F22B}" type="datetimeFigureOut">
              <a:rPr lang="en-US" smtClean="0"/>
              <a:t>5/9/2025</a:t>
            </a:fld>
            <a:endParaRPr lang="en-US"/>
          </a:p>
        </p:txBody>
      </p:sp>
      <p:sp>
        <p:nvSpPr>
          <p:cNvPr id="6" name="Footer Placeholder 5">
            <a:extLst>
              <a:ext uri="{FF2B5EF4-FFF2-40B4-BE49-F238E27FC236}">
                <a16:creationId xmlns:a16="http://schemas.microsoft.com/office/drawing/2014/main" id="{14AB98C7-A3E1-7854-7F0D-A65E531D5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AECF8E-2D1E-207A-DDEC-6B326EB5EA3A}"/>
              </a:ext>
            </a:extLst>
          </p:cNvPr>
          <p:cNvSpPr>
            <a:spLocks noGrp="1"/>
          </p:cNvSpPr>
          <p:nvPr>
            <p:ph type="sldNum" sz="quarter" idx="12"/>
          </p:nvPr>
        </p:nvSpPr>
        <p:spPr/>
        <p:txBody>
          <a:bodyPr/>
          <a:lstStyle/>
          <a:p>
            <a:fld id="{99B0B735-F69F-4E61-8051-EF724AD89DF5}" type="slidenum">
              <a:rPr lang="en-US" smtClean="0"/>
              <a:t>‹#›</a:t>
            </a:fld>
            <a:endParaRPr lang="en-US"/>
          </a:p>
        </p:txBody>
      </p:sp>
    </p:spTree>
    <p:extLst>
      <p:ext uri="{BB962C8B-B14F-4D97-AF65-F5344CB8AC3E}">
        <p14:creationId xmlns:p14="http://schemas.microsoft.com/office/powerpoint/2010/main" val="3343142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4FA7C-9944-7557-15A8-26B92DFC4E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CA10E6-0298-5F92-091F-EB2EE0692C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EFFE9F-1513-BF5E-6CD6-D5E60D373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33B524-A545-574C-CE51-155A98B89B1C}"/>
              </a:ext>
            </a:extLst>
          </p:cNvPr>
          <p:cNvSpPr>
            <a:spLocks noGrp="1"/>
          </p:cNvSpPr>
          <p:nvPr>
            <p:ph type="dt" sz="half" idx="10"/>
          </p:nvPr>
        </p:nvSpPr>
        <p:spPr/>
        <p:txBody>
          <a:bodyPr/>
          <a:lstStyle/>
          <a:p>
            <a:fld id="{391EAB37-5C5D-49B6-8411-C44E3440F22B}" type="datetimeFigureOut">
              <a:rPr lang="en-US" smtClean="0"/>
              <a:t>5/9/2025</a:t>
            </a:fld>
            <a:endParaRPr lang="en-US"/>
          </a:p>
        </p:txBody>
      </p:sp>
      <p:sp>
        <p:nvSpPr>
          <p:cNvPr id="6" name="Footer Placeholder 5">
            <a:extLst>
              <a:ext uri="{FF2B5EF4-FFF2-40B4-BE49-F238E27FC236}">
                <a16:creationId xmlns:a16="http://schemas.microsoft.com/office/drawing/2014/main" id="{AF88071B-56B9-D7AE-0201-45536C0FF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AA831A-41E8-C859-DD48-E309133857C2}"/>
              </a:ext>
            </a:extLst>
          </p:cNvPr>
          <p:cNvSpPr>
            <a:spLocks noGrp="1"/>
          </p:cNvSpPr>
          <p:nvPr>
            <p:ph type="sldNum" sz="quarter" idx="12"/>
          </p:nvPr>
        </p:nvSpPr>
        <p:spPr/>
        <p:txBody>
          <a:bodyPr/>
          <a:lstStyle/>
          <a:p>
            <a:fld id="{99B0B735-F69F-4E61-8051-EF724AD89DF5}" type="slidenum">
              <a:rPr lang="en-US" smtClean="0"/>
              <a:t>‹#›</a:t>
            </a:fld>
            <a:endParaRPr lang="en-US"/>
          </a:p>
        </p:txBody>
      </p:sp>
    </p:spTree>
    <p:extLst>
      <p:ext uri="{BB962C8B-B14F-4D97-AF65-F5344CB8AC3E}">
        <p14:creationId xmlns:p14="http://schemas.microsoft.com/office/powerpoint/2010/main" val="892865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A956FB-8D8F-3672-CED5-CAB269DAE4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89649B-032A-B2BF-9359-F5709C4E09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B9959A-2435-874C-95B9-23DF371DCE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1EAB37-5C5D-49B6-8411-C44E3440F22B}" type="datetimeFigureOut">
              <a:rPr lang="en-US" smtClean="0"/>
              <a:t>5/9/2025</a:t>
            </a:fld>
            <a:endParaRPr lang="en-US"/>
          </a:p>
        </p:txBody>
      </p:sp>
      <p:sp>
        <p:nvSpPr>
          <p:cNvPr id="5" name="Footer Placeholder 4">
            <a:extLst>
              <a:ext uri="{FF2B5EF4-FFF2-40B4-BE49-F238E27FC236}">
                <a16:creationId xmlns:a16="http://schemas.microsoft.com/office/drawing/2014/main" id="{B98FBC40-9E91-146D-CD30-B0597E5DEC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F68EEC-A672-D100-8091-4115B01FDC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B0B735-F69F-4E61-8051-EF724AD89DF5}" type="slidenum">
              <a:rPr lang="en-US" smtClean="0"/>
              <a:t>‹#›</a:t>
            </a:fld>
            <a:endParaRPr lang="en-US"/>
          </a:p>
        </p:txBody>
      </p:sp>
    </p:spTree>
    <p:extLst>
      <p:ext uri="{BB962C8B-B14F-4D97-AF65-F5344CB8AC3E}">
        <p14:creationId xmlns:p14="http://schemas.microsoft.com/office/powerpoint/2010/main" val="3751125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15" name="Rectangle 82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ouston does not meet US EPA limits for ozone pollution ">
            <a:extLst>
              <a:ext uri="{FF2B5EF4-FFF2-40B4-BE49-F238E27FC236}">
                <a16:creationId xmlns:a16="http://schemas.microsoft.com/office/drawing/2014/main" id="{D67194AA-5C27-2727-30BB-B1D2EE7F12E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2149" r="-1" b="-1"/>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3E3A1B-B4F4-A422-1B10-4293CCA77F06}"/>
              </a:ext>
            </a:extLst>
          </p:cNvPr>
          <p:cNvSpPr>
            <a:spLocks noGrp="1"/>
          </p:cNvSpPr>
          <p:nvPr>
            <p:ph type="ctrTitle"/>
          </p:nvPr>
        </p:nvSpPr>
        <p:spPr>
          <a:xfrm>
            <a:off x="1524000" y="1122363"/>
            <a:ext cx="9144000" cy="3063240"/>
          </a:xfrm>
        </p:spPr>
        <p:txBody>
          <a:bodyPr>
            <a:normAutofit/>
          </a:bodyPr>
          <a:lstStyle/>
          <a:p>
            <a:r>
              <a:rPr lang="en-US" sz="5100" dirty="0">
                <a:solidFill>
                  <a:schemeClr val="bg1"/>
                </a:solidFill>
                <a:latin typeface="Times New Roman" panose="02020603050405020304" pitchFamily="18" charset="0"/>
              </a:rPr>
              <a:t>An Analysis of Aerosol Optical Properties and VOCs in Houston Air Quality</a:t>
            </a:r>
            <a:endParaRPr lang="en-US" sz="5100" dirty="0">
              <a:solidFill>
                <a:schemeClr val="bg1"/>
              </a:solidFill>
            </a:endParaRPr>
          </a:p>
        </p:txBody>
      </p:sp>
      <p:sp>
        <p:nvSpPr>
          <p:cNvPr id="3" name="Subtitle 2">
            <a:extLst>
              <a:ext uri="{FF2B5EF4-FFF2-40B4-BE49-F238E27FC236}">
                <a16:creationId xmlns:a16="http://schemas.microsoft.com/office/drawing/2014/main" id="{5094F245-B456-F254-5960-41B234B3E48A}"/>
              </a:ext>
            </a:extLst>
          </p:cNvPr>
          <p:cNvSpPr>
            <a:spLocks noGrp="1"/>
          </p:cNvSpPr>
          <p:nvPr>
            <p:ph type="subTitle" idx="1"/>
          </p:nvPr>
        </p:nvSpPr>
        <p:spPr>
          <a:xfrm>
            <a:off x="1527048" y="4599432"/>
            <a:ext cx="9144000" cy="1536192"/>
          </a:xfrm>
        </p:spPr>
        <p:txBody>
          <a:bodyPr>
            <a:normAutofit/>
          </a:bodyPr>
          <a:lstStyle/>
          <a:p>
            <a:r>
              <a:rPr lang="en-US" dirty="0">
                <a:solidFill>
                  <a:schemeClr val="bg1"/>
                </a:solidFill>
              </a:rPr>
              <a:t>Presented by</a:t>
            </a:r>
          </a:p>
          <a:p>
            <a:r>
              <a:rPr lang="en-US" dirty="0">
                <a:solidFill>
                  <a:schemeClr val="bg1"/>
                </a:solidFill>
              </a:rPr>
              <a:t>Nushrat Jahan Chowdhury </a:t>
            </a:r>
          </a:p>
          <a:p>
            <a:r>
              <a:rPr lang="en-US" dirty="0">
                <a:solidFill>
                  <a:schemeClr val="bg1"/>
                </a:solidFill>
              </a:rPr>
              <a:t>Bio-5202</a:t>
            </a:r>
          </a:p>
        </p:txBody>
      </p:sp>
      <p:sp>
        <p:nvSpPr>
          <p:cNvPr id="82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14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1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3447D-9CA9-82B3-93E5-173A277B5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45CAEB-2422-80A7-964B-B96B45C264EF}"/>
              </a:ext>
            </a:extLst>
          </p:cNvPr>
          <p:cNvSpPr>
            <a:spLocks noGrp="1"/>
          </p:cNvSpPr>
          <p:nvPr>
            <p:ph type="title"/>
          </p:nvPr>
        </p:nvSpPr>
        <p:spPr>
          <a:xfrm>
            <a:off x="838200" y="115343"/>
            <a:ext cx="10515600" cy="1325563"/>
          </a:xfrm>
        </p:spPr>
        <p:txBody>
          <a:bodyPr/>
          <a:lstStyle/>
          <a:p>
            <a:r>
              <a:rPr lang="en-US" sz="4000" b="0" i="0" dirty="0">
                <a:solidFill>
                  <a:srgbClr val="000000"/>
                </a:solidFill>
                <a:effectLst/>
                <a:latin typeface="Times New Roman" panose="02020603050405020304" pitchFamily="18" charset="0"/>
              </a:rPr>
              <a:t>Approach</a:t>
            </a:r>
            <a:endParaRPr lang="en-US" dirty="0"/>
          </a:p>
        </p:txBody>
      </p:sp>
      <p:sp>
        <p:nvSpPr>
          <p:cNvPr id="3" name="Content Placeholder 2">
            <a:extLst>
              <a:ext uri="{FF2B5EF4-FFF2-40B4-BE49-F238E27FC236}">
                <a16:creationId xmlns:a16="http://schemas.microsoft.com/office/drawing/2014/main" id="{F0B2A325-CB6E-86C3-0D87-25E45D8F7302}"/>
              </a:ext>
            </a:extLst>
          </p:cNvPr>
          <p:cNvSpPr>
            <a:spLocks noGrp="1"/>
          </p:cNvSpPr>
          <p:nvPr>
            <p:ph idx="1"/>
          </p:nvPr>
        </p:nvSpPr>
        <p:spPr>
          <a:xfrm>
            <a:off x="838200" y="1191124"/>
            <a:ext cx="3960223" cy="499564"/>
          </a:xfrm>
        </p:spPr>
        <p:txBody>
          <a:bodyPr/>
          <a:lstStyle/>
          <a:p>
            <a:pPr marL="0" indent="0" algn="l">
              <a:buNone/>
            </a:pPr>
            <a:r>
              <a:rPr lang="en-US" b="0" i="0" dirty="0">
                <a:solidFill>
                  <a:srgbClr val="000000"/>
                </a:solidFill>
                <a:effectLst/>
                <a:latin typeface="Times New Roman" panose="02020603050405020304" pitchFamily="18" charset="0"/>
              </a:rPr>
              <a:t>Event Detection</a:t>
            </a:r>
          </a:p>
        </p:txBody>
      </p:sp>
      <p:sp>
        <p:nvSpPr>
          <p:cNvPr id="4" name="Content Placeholder 2">
            <a:extLst>
              <a:ext uri="{FF2B5EF4-FFF2-40B4-BE49-F238E27FC236}">
                <a16:creationId xmlns:a16="http://schemas.microsoft.com/office/drawing/2014/main" id="{CD8E7D4C-E035-6FC1-B4BC-158F2DC7EC99}"/>
              </a:ext>
            </a:extLst>
          </p:cNvPr>
          <p:cNvSpPr txBox="1">
            <a:spLocks/>
          </p:cNvSpPr>
          <p:nvPr/>
        </p:nvSpPr>
        <p:spPr>
          <a:xfrm>
            <a:off x="594360" y="1887575"/>
            <a:ext cx="10515600" cy="4491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AAE provides information about the chemical composition of the atmospheric aerosols. </a:t>
            </a:r>
          </a:p>
          <a:p>
            <a:pPr lvl="1"/>
            <a:r>
              <a:rPr lang="en-US" dirty="0">
                <a:latin typeface="Times New Roman" panose="02020603050405020304" pitchFamily="18" charset="0"/>
                <a:cs typeface="Times New Roman" panose="02020603050405020304" pitchFamily="18" charset="0"/>
              </a:rPr>
              <a:t>For Black Carbon (BC), AAE ≈ 1</a:t>
            </a:r>
          </a:p>
          <a:p>
            <a:pPr lvl="1"/>
            <a:r>
              <a:rPr lang="en-US" dirty="0">
                <a:latin typeface="Times New Roman" panose="02020603050405020304" pitchFamily="18" charset="0"/>
                <a:cs typeface="Times New Roman" panose="02020603050405020304" pitchFamily="18" charset="0"/>
              </a:rPr>
              <a:t>For Brown Carbon (</a:t>
            </a:r>
            <a:r>
              <a:rPr lang="en-US" dirty="0" err="1">
                <a:latin typeface="Times New Roman" panose="02020603050405020304" pitchFamily="18" charset="0"/>
                <a:cs typeface="Times New Roman" panose="02020603050405020304" pitchFamily="18" charset="0"/>
              </a:rPr>
              <a:t>BrC</a:t>
            </a:r>
            <a:r>
              <a:rPr lang="en-US" dirty="0">
                <a:latin typeface="Times New Roman" panose="02020603050405020304" pitchFamily="18" charset="0"/>
                <a:cs typeface="Times New Roman" panose="02020603050405020304" pitchFamily="18" charset="0"/>
              </a:rPr>
              <a:t>), AAE &gt;&gt; 1, (</a:t>
            </a:r>
            <a:r>
              <a:rPr lang="en-US" dirty="0" err="1">
                <a:latin typeface="Times New Roman" panose="02020603050405020304" pitchFamily="18" charset="0"/>
                <a:cs typeface="Times New Roman" panose="02020603050405020304" pitchFamily="18" charset="0"/>
              </a:rPr>
              <a:t>Schmeisser</a:t>
            </a:r>
            <a:r>
              <a:rPr lang="en-US" dirty="0">
                <a:latin typeface="Times New Roman" panose="02020603050405020304" pitchFamily="18" charset="0"/>
                <a:cs typeface="Times New Roman" panose="02020603050405020304" pitchFamily="18" charset="0"/>
              </a:rPr>
              <a:t> et al., 2017)</a:t>
            </a:r>
          </a:p>
          <a:p>
            <a:pPr lvl="1"/>
            <a:r>
              <a:rPr lang="en-US" b="1" dirty="0">
                <a:solidFill>
                  <a:srgbClr val="0070C0"/>
                </a:solidFill>
                <a:latin typeface="Times New Roman" panose="02020603050405020304" pitchFamily="18" charset="0"/>
                <a:cs typeface="Times New Roman" panose="02020603050405020304" pitchFamily="18" charset="0"/>
              </a:rPr>
              <a:t>Threshold 1.2</a:t>
            </a:r>
          </a:p>
          <a:p>
            <a:r>
              <a:rPr lang="en-US" dirty="0">
                <a:latin typeface="Times New Roman" panose="02020603050405020304" pitchFamily="18" charset="0"/>
                <a:cs typeface="Times New Roman" panose="02020603050405020304" pitchFamily="18" charset="0"/>
              </a:rPr>
              <a:t> SAE provides information related to aerosol size. </a:t>
            </a:r>
          </a:p>
          <a:p>
            <a:pPr lvl="1"/>
            <a:r>
              <a:rPr lang="en-US" dirty="0">
                <a:latin typeface="Times New Roman" panose="02020603050405020304" pitchFamily="18" charset="0"/>
                <a:cs typeface="Times New Roman" panose="02020603050405020304" pitchFamily="18" charset="0"/>
              </a:rPr>
              <a:t>Large particles will have smaller SAE and vice versa. </a:t>
            </a:r>
          </a:p>
          <a:p>
            <a:pPr lvl="1"/>
            <a:r>
              <a:rPr lang="en-US" dirty="0">
                <a:latin typeface="Times New Roman" panose="02020603050405020304" pitchFamily="18" charset="0"/>
                <a:cs typeface="Times New Roman" panose="02020603050405020304" pitchFamily="18" charset="0"/>
              </a:rPr>
              <a:t>As dust can also enhance the AAE, an SAE threshold is used to exclude large particle events.</a:t>
            </a:r>
          </a:p>
          <a:p>
            <a:pPr lvl="1"/>
            <a:r>
              <a:rPr lang="en-US" b="1" dirty="0">
                <a:solidFill>
                  <a:srgbClr val="0070C0"/>
                </a:solidFill>
                <a:latin typeface="Times New Roman" panose="02020603050405020304" pitchFamily="18" charset="0"/>
                <a:cs typeface="Times New Roman" panose="02020603050405020304" pitchFamily="18" charset="0"/>
              </a:rPr>
              <a:t>Threshold 1</a:t>
            </a:r>
          </a:p>
          <a:p>
            <a:r>
              <a:rPr lang="en-US" dirty="0">
                <a:latin typeface="Times New Roman" panose="02020603050405020304" pitchFamily="18" charset="0"/>
                <a:cs typeface="Times New Roman" panose="02020603050405020304" pitchFamily="18" charset="0"/>
              </a:rPr>
              <a:t>The combination of AAE and SAE can be used to characterize aerosol type</a:t>
            </a:r>
          </a:p>
          <a:p>
            <a:r>
              <a:rPr lang="en-US" b="1" dirty="0">
                <a:solidFill>
                  <a:srgbClr val="0070C0"/>
                </a:solidFill>
                <a:latin typeface="Times New Roman" panose="02020603050405020304" pitchFamily="18" charset="0"/>
                <a:cs typeface="Times New Roman" panose="02020603050405020304" pitchFamily="18" charset="0"/>
              </a:rPr>
              <a:t>Enhanced AAE and SAE for at least 4 hours</a:t>
            </a:r>
          </a:p>
        </p:txBody>
      </p:sp>
      <p:sp>
        <p:nvSpPr>
          <p:cNvPr id="6" name="Rectangle 5">
            <a:extLst>
              <a:ext uri="{FF2B5EF4-FFF2-40B4-BE49-F238E27FC236}">
                <a16:creationId xmlns:a16="http://schemas.microsoft.com/office/drawing/2014/main" id="{241FD788-0196-8C5D-9A09-47F98F7A3114}"/>
              </a:ext>
            </a:extLst>
          </p:cNvPr>
          <p:cNvSpPr/>
          <p:nvPr/>
        </p:nvSpPr>
        <p:spPr>
          <a:xfrm flipH="1">
            <a:off x="12675" y="301818"/>
            <a:ext cx="119276" cy="618309"/>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A571CB-8F27-6A8E-5EB2-85AED40D2ABA}"/>
              </a:ext>
            </a:extLst>
          </p:cNvPr>
          <p:cNvSpPr txBox="1"/>
          <p:nvPr/>
        </p:nvSpPr>
        <p:spPr>
          <a:xfrm>
            <a:off x="5947954" y="165463"/>
            <a:ext cx="6231371" cy="646331"/>
          </a:xfrm>
          <a:prstGeom prst="rect">
            <a:avLst/>
          </a:prstGeom>
          <a:noFill/>
        </p:spPr>
        <p:txBody>
          <a:bodyPr wrap="square" rtlCol="0">
            <a:spAutoFit/>
          </a:bodyPr>
          <a:lstStyle/>
          <a:p>
            <a:r>
              <a:rPr lang="en-US" sz="1800" b="1" i="0" dirty="0">
                <a:effectLst/>
                <a:latin typeface="Times New Roman" panose="02020603050405020304" pitchFamily="18" charset="0"/>
              </a:rPr>
              <a:t># Are there any biomass burning event during this periods?</a:t>
            </a:r>
          </a:p>
          <a:p>
            <a:endParaRPr lang="en-US" dirty="0"/>
          </a:p>
        </p:txBody>
      </p:sp>
    </p:spTree>
    <p:extLst>
      <p:ext uri="{BB962C8B-B14F-4D97-AF65-F5344CB8AC3E}">
        <p14:creationId xmlns:p14="http://schemas.microsoft.com/office/powerpoint/2010/main" val="2856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58E93-6E6C-DA71-A197-14A23F6B7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8E178-C529-0292-F5B0-C1BCDCF26174}"/>
              </a:ext>
            </a:extLst>
          </p:cNvPr>
          <p:cNvSpPr>
            <a:spLocks noGrp="1"/>
          </p:cNvSpPr>
          <p:nvPr>
            <p:ph type="title"/>
          </p:nvPr>
        </p:nvSpPr>
        <p:spPr>
          <a:xfrm>
            <a:off x="838200" y="0"/>
            <a:ext cx="10515600" cy="1325563"/>
          </a:xfrm>
        </p:spPr>
        <p:txBody>
          <a:bodyPr>
            <a:normAutofit/>
          </a:bodyPr>
          <a:lstStyle/>
          <a:p>
            <a:r>
              <a:rPr lang="en-US" sz="4000" b="0" i="0" dirty="0">
                <a:solidFill>
                  <a:srgbClr val="000000"/>
                </a:solidFill>
                <a:effectLst/>
                <a:latin typeface="Times New Roman" panose="02020603050405020304" pitchFamily="18" charset="0"/>
              </a:rPr>
              <a:t>Approach</a:t>
            </a:r>
            <a:endParaRPr lang="en-US" sz="4000" dirty="0"/>
          </a:p>
        </p:txBody>
      </p:sp>
      <p:sp>
        <p:nvSpPr>
          <p:cNvPr id="3" name="Content Placeholder 2">
            <a:extLst>
              <a:ext uri="{FF2B5EF4-FFF2-40B4-BE49-F238E27FC236}">
                <a16:creationId xmlns:a16="http://schemas.microsoft.com/office/drawing/2014/main" id="{BE4B7C4B-A35E-1035-FB3A-9BB69C9BD1CB}"/>
              </a:ext>
            </a:extLst>
          </p:cNvPr>
          <p:cNvSpPr>
            <a:spLocks noGrp="1"/>
          </p:cNvSpPr>
          <p:nvPr>
            <p:ph idx="1"/>
          </p:nvPr>
        </p:nvSpPr>
        <p:spPr>
          <a:xfrm>
            <a:off x="85996" y="2471491"/>
            <a:ext cx="5510349" cy="525689"/>
          </a:xfrm>
        </p:spPr>
        <p:txBody>
          <a:bodyPr>
            <a:normAutofit/>
          </a:bodyPr>
          <a:lstStyle/>
          <a:p>
            <a:pPr marL="0" indent="0" algn="l">
              <a:buNone/>
            </a:pPr>
            <a:r>
              <a:rPr lang="en-US" sz="2400" b="0" i="0" dirty="0">
                <a:solidFill>
                  <a:srgbClr val="000000"/>
                </a:solidFill>
                <a:effectLst/>
                <a:latin typeface="Times New Roman" panose="02020603050405020304" pitchFamily="18" charset="0"/>
              </a:rPr>
              <a:t>Filtering AAE and SAE data</a:t>
            </a:r>
          </a:p>
        </p:txBody>
      </p:sp>
      <p:pic>
        <p:nvPicPr>
          <p:cNvPr id="5" name="Picture 4">
            <a:extLst>
              <a:ext uri="{FF2B5EF4-FFF2-40B4-BE49-F238E27FC236}">
                <a16:creationId xmlns:a16="http://schemas.microsoft.com/office/drawing/2014/main" id="{670B2E12-CB95-CE2B-B12A-F3A7B84D7C4F}"/>
              </a:ext>
            </a:extLst>
          </p:cNvPr>
          <p:cNvPicPr>
            <a:picLocks noChangeAspect="1"/>
          </p:cNvPicPr>
          <p:nvPr/>
        </p:nvPicPr>
        <p:blipFill>
          <a:blip r:embed="rId2"/>
          <a:srcRect t="12416"/>
          <a:stretch/>
        </p:blipFill>
        <p:spPr>
          <a:xfrm>
            <a:off x="4069081" y="827313"/>
            <a:ext cx="6491563" cy="1644177"/>
          </a:xfrm>
          <a:prstGeom prst="rect">
            <a:avLst/>
          </a:prstGeom>
        </p:spPr>
      </p:pic>
      <p:pic>
        <p:nvPicPr>
          <p:cNvPr id="7" name="Picture 6">
            <a:extLst>
              <a:ext uri="{FF2B5EF4-FFF2-40B4-BE49-F238E27FC236}">
                <a16:creationId xmlns:a16="http://schemas.microsoft.com/office/drawing/2014/main" id="{5BE6F214-B77B-B5F6-1FBF-7FE74E2C5A00}"/>
              </a:ext>
            </a:extLst>
          </p:cNvPr>
          <p:cNvPicPr>
            <a:picLocks noChangeAspect="1"/>
          </p:cNvPicPr>
          <p:nvPr/>
        </p:nvPicPr>
        <p:blipFill>
          <a:blip r:embed="rId3"/>
          <a:stretch>
            <a:fillRect/>
          </a:stretch>
        </p:blipFill>
        <p:spPr>
          <a:xfrm>
            <a:off x="3389833" y="2880700"/>
            <a:ext cx="8255789" cy="3572351"/>
          </a:xfrm>
          <a:prstGeom prst="rect">
            <a:avLst/>
          </a:prstGeom>
        </p:spPr>
      </p:pic>
      <p:sp>
        <p:nvSpPr>
          <p:cNvPr id="9" name="Rectangle 8">
            <a:extLst>
              <a:ext uri="{FF2B5EF4-FFF2-40B4-BE49-F238E27FC236}">
                <a16:creationId xmlns:a16="http://schemas.microsoft.com/office/drawing/2014/main" id="{D00B9ED2-A771-CFA8-D216-72A8BD7DA13F}"/>
              </a:ext>
            </a:extLst>
          </p:cNvPr>
          <p:cNvSpPr/>
          <p:nvPr/>
        </p:nvSpPr>
        <p:spPr>
          <a:xfrm flipH="1">
            <a:off x="12675" y="301818"/>
            <a:ext cx="119276" cy="618309"/>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415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3FC16-698A-D151-B952-E4BC05695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0DAAC-EC35-98D9-9485-A2DFC804CA61}"/>
              </a:ext>
            </a:extLst>
          </p:cNvPr>
          <p:cNvSpPr>
            <a:spLocks noGrp="1"/>
          </p:cNvSpPr>
          <p:nvPr>
            <p:ph type="title"/>
          </p:nvPr>
        </p:nvSpPr>
        <p:spPr>
          <a:xfrm>
            <a:off x="838200" y="0"/>
            <a:ext cx="10515600" cy="1325563"/>
          </a:xfrm>
        </p:spPr>
        <p:txBody>
          <a:bodyPr>
            <a:normAutofit/>
          </a:bodyPr>
          <a:lstStyle/>
          <a:p>
            <a:r>
              <a:rPr lang="en-US" sz="4000" b="0" i="0" dirty="0">
                <a:solidFill>
                  <a:srgbClr val="000000"/>
                </a:solidFill>
                <a:effectLst/>
                <a:latin typeface="Times New Roman" panose="02020603050405020304" pitchFamily="18" charset="0"/>
              </a:rPr>
              <a:t>Approach</a:t>
            </a:r>
            <a:endParaRPr lang="en-US" sz="4000" dirty="0"/>
          </a:p>
        </p:txBody>
      </p:sp>
      <p:sp>
        <p:nvSpPr>
          <p:cNvPr id="3" name="Content Placeholder 2">
            <a:extLst>
              <a:ext uri="{FF2B5EF4-FFF2-40B4-BE49-F238E27FC236}">
                <a16:creationId xmlns:a16="http://schemas.microsoft.com/office/drawing/2014/main" id="{7C524F6D-33E6-E90E-0925-11DE2717F284}"/>
              </a:ext>
            </a:extLst>
          </p:cNvPr>
          <p:cNvSpPr>
            <a:spLocks noGrp="1"/>
          </p:cNvSpPr>
          <p:nvPr>
            <p:ph idx="1"/>
          </p:nvPr>
        </p:nvSpPr>
        <p:spPr>
          <a:xfrm>
            <a:off x="691808" y="1195024"/>
            <a:ext cx="5510349" cy="525689"/>
          </a:xfrm>
        </p:spPr>
        <p:txBody>
          <a:bodyPr>
            <a:normAutofit/>
          </a:bodyPr>
          <a:lstStyle/>
          <a:p>
            <a:pPr marL="0" indent="0" algn="l">
              <a:buNone/>
            </a:pPr>
            <a:r>
              <a:rPr lang="en-US" b="0" i="0" dirty="0">
                <a:solidFill>
                  <a:srgbClr val="000000"/>
                </a:solidFill>
                <a:effectLst/>
                <a:latin typeface="Times New Roman" panose="02020603050405020304" pitchFamily="18" charset="0"/>
              </a:rPr>
              <a:t>Time-series plot for AAE</a:t>
            </a:r>
          </a:p>
        </p:txBody>
      </p:sp>
      <p:pic>
        <p:nvPicPr>
          <p:cNvPr id="6" name="Picture 5">
            <a:extLst>
              <a:ext uri="{FF2B5EF4-FFF2-40B4-BE49-F238E27FC236}">
                <a16:creationId xmlns:a16="http://schemas.microsoft.com/office/drawing/2014/main" id="{B12E4627-59BC-F3F0-9271-CCA2C9C7F5B2}"/>
              </a:ext>
            </a:extLst>
          </p:cNvPr>
          <p:cNvPicPr>
            <a:picLocks noChangeAspect="1"/>
          </p:cNvPicPr>
          <p:nvPr/>
        </p:nvPicPr>
        <p:blipFill>
          <a:blip r:embed="rId2"/>
          <a:stretch>
            <a:fillRect/>
          </a:stretch>
        </p:blipFill>
        <p:spPr>
          <a:xfrm>
            <a:off x="2341538" y="2115864"/>
            <a:ext cx="6944694" cy="2791215"/>
          </a:xfrm>
          <a:prstGeom prst="rect">
            <a:avLst/>
          </a:prstGeom>
        </p:spPr>
      </p:pic>
      <p:sp>
        <p:nvSpPr>
          <p:cNvPr id="9" name="Rectangle 8">
            <a:extLst>
              <a:ext uri="{FF2B5EF4-FFF2-40B4-BE49-F238E27FC236}">
                <a16:creationId xmlns:a16="http://schemas.microsoft.com/office/drawing/2014/main" id="{C57E3625-19EB-B150-619A-ECD3DAAF1E07}"/>
              </a:ext>
            </a:extLst>
          </p:cNvPr>
          <p:cNvSpPr/>
          <p:nvPr/>
        </p:nvSpPr>
        <p:spPr>
          <a:xfrm flipH="1">
            <a:off x="12675" y="301818"/>
            <a:ext cx="119276" cy="618309"/>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875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B97A5-2CA2-0740-864B-6D0024F632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2D2EB-61A1-B950-76A0-FC0EC42D270A}"/>
              </a:ext>
            </a:extLst>
          </p:cNvPr>
          <p:cNvSpPr>
            <a:spLocks noGrp="1"/>
          </p:cNvSpPr>
          <p:nvPr>
            <p:ph type="title"/>
          </p:nvPr>
        </p:nvSpPr>
        <p:spPr>
          <a:xfrm>
            <a:off x="838200" y="0"/>
            <a:ext cx="10515600" cy="1325563"/>
          </a:xfrm>
        </p:spPr>
        <p:txBody>
          <a:bodyPr>
            <a:normAutofit/>
          </a:bodyPr>
          <a:lstStyle/>
          <a:p>
            <a:r>
              <a:rPr lang="en-US" sz="4000" b="0" i="0" dirty="0">
                <a:solidFill>
                  <a:srgbClr val="000000"/>
                </a:solidFill>
                <a:effectLst/>
                <a:latin typeface="Times New Roman" panose="02020603050405020304" pitchFamily="18" charset="0"/>
              </a:rPr>
              <a:t>Approach</a:t>
            </a:r>
            <a:endParaRPr lang="en-US" sz="4000" dirty="0"/>
          </a:p>
        </p:txBody>
      </p:sp>
      <p:sp>
        <p:nvSpPr>
          <p:cNvPr id="3" name="Content Placeholder 2">
            <a:extLst>
              <a:ext uri="{FF2B5EF4-FFF2-40B4-BE49-F238E27FC236}">
                <a16:creationId xmlns:a16="http://schemas.microsoft.com/office/drawing/2014/main" id="{3212EE20-3D8C-2E38-E7A2-8F41CE2BE3F5}"/>
              </a:ext>
            </a:extLst>
          </p:cNvPr>
          <p:cNvSpPr>
            <a:spLocks noGrp="1"/>
          </p:cNvSpPr>
          <p:nvPr>
            <p:ph idx="1"/>
          </p:nvPr>
        </p:nvSpPr>
        <p:spPr>
          <a:xfrm>
            <a:off x="663233" y="1182908"/>
            <a:ext cx="5510349" cy="525689"/>
          </a:xfrm>
        </p:spPr>
        <p:txBody>
          <a:bodyPr>
            <a:normAutofit/>
          </a:bodyPr>
          <a:lstStyle/>
          <a:p>
            <a:pPr marL="0" indent="0" algn="l">
              <a:buNone/>
            </a:pPr>
            <a:r>
              <a:rPr lang="en-US" b="0" i="0" dirty="0">
                <a:solidFill>
                  <a:srgbClr val="000000"/>
                </a:solidFill>
                <a:effectLst/>
                <a:latin typeface="Times New Roman" panose="02020603050405020304" pitchFamily="18" charset="0"/>
              </a:rPr>
              <a:t>Time-series plot for SAE</a:t>
            </a:r>
          </a:p>
        </p:txBody>
      </p:sp>
      <p:pic>
        <p:nvPicPr>
          <p:cNvPr id="5" name="Picture 4">
            <a:extLst>
              <a:ext uri="{FF2B5EF4-FFF2-40B4-BE49-F238E27FC236}">
                <a16:creationId xmlns:a16="http://schemas.microsoft.com/office/drawing/2014/main" id="{47600D64-5A33-E792-A91A-CEEE933FD680}"/>
              </a:ext>
            </a:extLst>
          </p:cNvPr>
          <p:cNvPicPr>
            <a:picLocks noChangeAspect="1"/>
          </p:cNvPicPr>
          <p:nvPr/>
        </p:nvPicPr>
        <p:blipFill>
          <a:blip r:embed="rId2"/>
          <a:stretch>
            <a:fillRect/>
          </a:stretch>
        </p:blipFill>
        <p:spPr>
          <a:xfrm>
            <a:off x="2318178" y="1909162"/>
            <a:ext cx="6858957" cy="2743583"/>
          </a:xfrm>
          <a:prstGeom prst="rect">
            <a:avLst/>
          </a:prstGeom>
        </p:spPr>
      </p:pic>
      <p:sp>
        <p:nvSpPr>
          <p:cNvPr id="8" name="Rectangle 7">
            <a:extLst>
              <a:ext uri="{FF2B5EF4-FFF2-40B4-BE49-F238E27FC236}">
                <a16:creationId xmlns:a16="http://schemas.microsoft.com/office/drawing/2014/main" id="{FA2DE029-BB67-3601-7E54-165225DB3DA3}"/>
              </a:ext>
            </a:extLst>
          </p:cNvPr>
          <p:cNvSpPr/>
          <p:nvPr/>
        </p:nvSpPr>
        <p:spPr>
          <a:xfrm flipH="1">
            <a:off x="12675" y="301818"/>
            <a:ext cx="119276" cy="618309"/>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3955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1E210C-7746-57A1-0369-40BEBFC6506E}"/>
              </a:ext>
            </a:extLst>
          </p:cNvPr>
          <p:cNvPicPr>
            <a:picLocks noChangeAspect="1"/>
          </p:cNvPicPr>
          <p:nvPr/>
        </p:nvPicPr>
        <p:blipFill>
          <a:blip r:embed="rId3"/>
          <a:stretch>
            <a:fillRect/>
          </a:stretch>
        </p:blipFill>
        <p:spPr>
          <a:xfrm>
            <a:off x="838198" y="84221"/>
            <a:ext cx="10515603" cy="3505201"/>
          </a:xfrm>
          <a:prstGeom prst="rect">
            <a:avLst/>
          </a:prstGeom>
        </p:spPr>
      </p:pic>
      <p:pic>
        <p:nvPicPr>
          <p:cNvPr id="5" name="Content Placeholder 4">
            <a:extLst>
              <a:ext uri="{FF2B5EF4-FFF2-40B4-BE49-F238E27FC236}">
                <a16:creationId xmlns:a16="http://schemas.microsoft.com/office/drawing/2014/main" id="{6689D175-BFF8-2754-F079-6C3855146754}"/>
              </a:ext>
            </a:extLst>
          </p:cNvPr>
          <p:cNvPicPr>
            <a:picLocks noGrp="1" noChangeAspect="1"/>
          </p:cNvPicPr>
          <p:nvPr>
            <p:ph idx="1"/>
          </p:nvPr>
        </p:nvPicPr>
        <p:blipFill>
          <a:blip r:embed="rId4"/>
          <a:stretch>
            <a:fillRect/>
          </a:stretch>
        </p:blipFill>
        <p:spPr>
          <a:xfrm>
            <a:off x="838198" y="3410803"/>
            <a:ext cx="10515600" cy="3505200"/>
          </a:xfrm>
          <a:prstGeom prst="rect">
            <a:avLst/>
          </a:prstGeom>
        </p:spPr>
      </p:pic>
    </p:spTree>
    <p:extLst>
      <p:ext uri="{BB962C8B-B14F-4D97-AF65-F5344CB8AC3E}">
        <p14:creationId xmlns:p14="http://schemas.microsoft.com/office/powerpoint/2010/main" val="81164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781173-C657-780B-C06A-57468048FC6C}"/>
              </a:ext>
            </a:extLst>
          </p:cNvPr>
          <p:cNvPicPr>
            <a:picLocks noChangeAspect="1"/>
          </p:cNvPicPr>
          <p:nvPr/>
        </p:nvPicPr>
        <p:blipFill>
          <a:blip r:embed="rId3"/>
          <a:stretch>
            <a:fillRect/>
          </a:stretch>
        </p:blipFill>
        <p:spPr>
          <a:xfrm>
            <a:off x="228600" y="1"/>
            <a:ext cx="10239233" cy="3413078"/>
          </a:xfrm>
          <a:prstGeom prst="rect">
            <a:avLst/>
          </a:prstGeom>
        </p:spPr>
      </p:pic>
      <p:pic>
        <p:nvPicPr>
          <p:cNvPr id="5" name="Picture 4">
            <a:extLst>
              <a:ext uri="{FF2B5EF4-FFF2-40B4-BE49-F238E27FC236}">
                <a16:creationId xmlns:a16="http://schemas.microsoft.com/office/drawing/2014/main" id="{B25DADE5-A40B-3114-89DC-2B3AC942DA08}"/>
              </a:ext>
            </a:extLst>
          </p:cNvPr>
          <p:cNvPicPr>
            <a:picLocks noChangeAspect="1"/>
          </p:cNvPicPr>
          <p:nvPr/>
        </p:nvPicPr>
        <p:blipFill>
          <a:blip r:embed="rId4"/>
          <a:stretch>
            <a:fillRect/>
          </a:stretch>
        </p:blipFill>
        <p:spPr>
          <a:xfrm>
            <a:off x="228600" y="3224797"/>
            <a:ext cx="10239233" cy="3413078"/>
          </a:xfrm>
          <a:prstGeom prst="rect">
            <a:avLst/>
          </a:prstGeom>
        </p:spPr>
      </p:pic>
      <p:sp>
        <p:nvSpPr>
          <p:cNvPr id="7" name="Oval 6">
            <a:extLst>
              <a:ext uri="{FF2B5EF4-FFF2-40B4-BE49-F238E27FC236}">
                <a16:creationId xmlns:a16="http://schemas.microsoft.com/office/drawing/2014/main" id="{D70EF163-6351-0DB9-68A2-760E3B5C32FF}"/>
              </a:ext>
            </a:extLst>
          </p:cNvPr>
          <p:cNvSpPr/>
          <p:nvPr/>
        </p:nvSpPr>
        <p:spPr>
          <a:xfrm>
            <a:off x="2358189" y="366964"/>
            <a:ext cx="914400" cy="9144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584C3EE4-ED15-5184-E054-375D2A1300B3}"/>
              </a:ext>
            </a:extLst>
          </p:cNvPr>
          <p:cNvSpPr/>
          <p:nvPr/>
        </p:nvSpPr>
        <p:spPr>
          <a:xfrm>
            <a:off x="2474495" y="3909595"/>
            <a:ext cx="914400" cy="9144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1661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6D4E6C-83D6-3752-9340-FAC4ABB1D167}"/>
              </a:ext>
            </a:extLst>
          </p:cNvPr>
          <p:cNvPicPr>
            <a:picLocks noChangeAspect="1"/>
          </p:cNvPicPr>
          <p:nvPr/>
        </p:nvPicPr>
        <p:blipFill>
          <a:blip r:embed="rId3"/>
          <a:stretch>
            <a:fillRect/>
          </a:stretch>
        </p:blipFill>
        <p:spPr>
          <a:xfrm>
            <a:off x="0" y="337457"/>
            <a:ext cx="12192000" cy="6183086"/>
          </a:xfrm>
          <a:prstGeom prst="rect">
            <a:avLst/>
          </a:prstGeom>
        </p:spPr>
      </p:pic>
    </p:spTree>
    <p:extLst>
      <p:ext uri="{BB962C8B-B14F-4D97-AF65-F5344CB8AC3E}">
        <p14:creationId xmlns:p14="http://schemas.microsoft.com/office/powerpoint/2010/main" val="735775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D41B30B-6B6F-15E0-CCAD-13A17EDE9E96}"/>
              </a:ext>
            </a:extLst>
          </p:cNvPr>
          <p:cNvPicPr>
            <a:picLocks noChangeAspect="1"/>
          </p:cNvPicPr>
          <p:nvPr/>
        </p:nvPicPr>
        <p:blipFill>
          <a:blip r:embed="rId2"/>
          <a:stretch>
            <a:fillRect/>
          </a:stretch>
        </p:blipFill>
        <p:spPr>
          <a:xfrm>
            <a:off x="0" y="337457"/>
            <a:ext cx="12192000" cy="6183086"/>
          </a:xfrm>
          <a:prstGeom prst="rect">
            <a:avLst/>
          </a:prstGeom>
        </p:spPr>
      </p:pic>
      <p:sp>
        <p:nvSpPr>
          <p:cNvPr id="13" name="Rectangle: Rounded Corners 12">
            <a:extLst>
              <a:ext uri="{FF2B5EF4-FFF2-40B4-BE49-F238E27FC236}">
                <a16:creationId xmlns:a16="http://schemas.microsoft.com/office/drawing/2014/main" id="{4CE07126-5157-8B5B-15C2-B95E57A1B2A5}"/>
              </a:ext>
            </a:extLst>
          </p:cNvPr>
          <p:cNvSpPr/>
          <p:nvPr/>
        </p:nvSpPr>
        <p:spPr>
          <a:xfrm>
            <a:off x="9705975" y="676275"/>
            <a:ext cx="390525" cy="38862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903A68-6088-D8C2-7449-3ADF9A474FC9}"/>
              </a:ext>
            </a:extLst>
          </p:cNvPr>
          <p:cNvSpPr txBox="1"/>
          <p:nvPr/>
        </p:nvSpPr>
        <p:spPr>
          <a:xfrm>
            <a:off x="10134600" y="876300"/>
            <a:ext cx="857250" cy="246221"/>
          </a:xfrm>
          <a:prstGeom prst="rect">
            <a:avLst/>
          </a:prstGeom>
          <a:noFill/>
        </p:spPr>
        <p:txBody>
          <a:bodyPr wrap="square" rtlCol="0">
            <a:spAutoFit/>
          </a:bodyPr>
          <a:lstStyle/>
          <a:p>
            <a:r>
              <a:rPr lang="en-US" sz="1000" b="1" dirty="0">
                <a:solidFill>
                  <a:srgbClr val="FF0000"/>
                </a:solidFill>
              </a:rPr>
              <a:t>**Outlier</a:t>
            </a:r>
          </a:p>
        </p:txBody>
      </p:sp>
    </p:spTree>
    <p:extLst>
      <p:ext uri="{BB962C8B-B14F-4D97-AF65-F5344CB8AC3E}">
        <p14:creationId xmlns:p14="http://schemas.microsoft.com/office/powerpoint/2010/main" val="1892116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D879B-5165-FB10-7FBD-5D0C6E350F18}"/>
              </a:ext>
            </a:extLst>
          </p:cNvPr>
          <p:cNvSpPr>
            <a:spLocks noGrp="1"/>
          </p:cNvSpPr>
          <p:nvPr>
            <p:ph type="title"/>
          </p:nvPr>
        </p:nvSpPr>
        <p:spPr/>
        <p:txBody>
          <a:bodyPr>
            <a:normAutofit/>
          </a:bodyPr>
          <a:lstStyle/>
          <a:p>
            <a:r>
              <a:rPr lang="en-US" sz="4000" dirty="0"/>
              <a:t>Take Home Message</a:t>
            </a:r>
          </a:p>
        </p:txBody>
      </p:sp>
      <p:sp>
        <p:nvSpPr>
          <p:cNvPr id="3" name="Content Placeholder 2">
            <a:extLst>
              <a:ext uri="{FF2B5EF4-FFF2-40B4-BE49-F238E27FC236}">
                <a16:creationId xmlns:a16="http://schemas.microsoft.com/office/drawing/2014/main" id="{D6826C86-2ECB-1D9F-47F9-23407AECB052}"/>
              </a:ext>
            </a:extLst>
          </p:cNvPr>
          <p:cNvSpPr>
            <a:spLocks noGrp="1"/>
          </p:cNvSpPr>
          <p:nvPr>
            <p:ph idx="1"/>
          </p:nvPr>
        </p:nvSpPr>
        <p:spPr/>
        <p:txBody>
          <a:bodyPr/>
          <a:lstStyle/>
          <a:p>
            <a:r>
              <a:rPr lang="en-US" dirty="0"/>
              <a:t>With similar datasets, one can address these research questions of this tutorial</a:t>
            </a:r>
          </a:p>
          <a:p>
            <a:r>
              <a:rPr lang="en-US" dirty="0"/>
              <a:t>This R script can generate publishable graphical presentations</a:t>
            </a:r>
          </a:p>
          <a:p>
            <a:r>
              <a:rPr lang="en-US" dirty="0"/>
              <a:t>Data source: </a:t>
            </a:r>
            <a:r>
              <a:rPr lang="en-US" b="1" dirty="0"/>
              <a:t>ARM Discovery</a:t>
            </a:r>
          </a:p>
          <a:p>
            <a:pPr marL="0" indent="0">
              <a:buNone/>
            </a:pPr>
            <a:r>
              <a:rPr lang="en-US" dirty="0"/>
              <a:t>     https://www.arm.gov/data/</a:t>
            </a:r>
          </a:p>
          <a:p>
            <a:endParaRPr lang="en-US" dirty="0"/>
          </a:p>
        </p:txBody>
      </p:sp>
      <p:sp>
        <p:nvSpPr>
          <p:cNvPr id="5" name="Rectangle 4">
            <a:extLst>
              <a:ext uri="{FF2B5EF4-FFF2-40B4-BE49-F238E27FC236}">
                <a16:creationId xmlns:a16="http://schemas.microsoft.com/office/drawing/2014/main" id="{F2299098-9FA2-C926-4605-E362D1010F95}"/>
              </a:ext>
            </a:extLst>
          </p:cNvPr>
          <p:cNvSpPr/>
          <p:nvPr/>
        </p:nvSpPr>
        <p:spPr>
          <a:xfrm flipH="1">
            <a:off x="12675" y="301818"/>
            <a:ext cx="119276" cy="618309"/>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551342A-9FB2-A7D6-E059-872FBDC37581}"/>
              </a:ext>
            </a:extLst>
          </p:cNvPr>
          <p:cNvPicPr>
            <a:picLocks noChangeAspect="1"/>
          </p:cNvPicPr>
          <p:nvPr/>
        </p:nvPicPr>
        <p:blipFill>
          <a:blip r:embed="rId2"/>
          <a:stretch>
            <a:fillRect/>
          </a:stretch>
        </p:blipFill>
        <p:spPr>
          <a:xfrm>
            <a:off x="6888478" y="3429000"/>
            <a:ext cx="4465322" cy="2614192"/>
          </a:xfrm>
          <a:prstGeom prst="rect">
            <a:avLst/>
          </a:prstGeom>
        </p:spPr>
      </p:pic>
    </p:spTree>
    <p:extLst>
      <p:ext uri="{BB962C8B-B14F-4D97-AF65-F5344CB8AC3E}">
        <p14:creationId xmlns:p14="http://schemas.microsoft.com/office/powerpoint/2010/main" val="374114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50B379-1C2A-D14A-CC24-5AB557972643}"/>
            </a:ext>
          </a:extLst>
        </p:cNvPr>
        <p:cNvGrpSpPr/>
        <p:nvPr/>
      </p:nvGrpSpPr>
      <p:grpSpPr>
        <a:xfrm>
          <a:off x="0" y="0"/>
          <a:ext cx="0" cy="0"/>
          <a:chOff x="0" y="0"/>
          <a:chExt cx="0" cy="0"/>
        </a:xfrm>
      </p:grpSpPr>
      <p:sp>
        <p:nvSpPr>
          <p:cNvPr id="8215" name="Rectangle 8214">
            <a:extLst>
              <a:ext uri="{FF2B5EF4-FFF2-40B4-BE49-F238E27FC236}">
                <a16:creationId xmlns:a16="http://schemas.microsoft.com/office/drawing/2014/main" id="{364D4C47-0FB1-BFC4-4B6F-A28AB4B02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ouston does not meet US EPA limits for ozone pollution ">
            <a:extLst>
              <a:ext uri="{FF2B5EF4-FFF2-40B4-BE49-F238E27FC236}">
                <a16:creationId xmlns:a16="http://schemas.microsoft.com/office/drawing/2014/main" id="{A463743E-8A9C-7662-2E5C-AF100B6D1B5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2149" r="-1" b="-1"/>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8A7C9F-C929-48F9-37AD-4FC5E8FE75C9}"/>
              </a:ext>
            </a:extLst>
          </p:cNvPr>
          <p:cNvSpPr>
            <a:spLocks noGrp="1"/>
          </p:cNvSpPr>
          <p:nvPr>
            <p:ph type="ctrTitle"/>
          </p:nvPr>
        </p:nvSpPr>
        <p:spPr>
          <a:xfrm>
            <a:off x="1520952" y="1084263"/>
            <a:ext cx="9144000" cy="3063240"/>
          </a:xfrm>
        </p:spPr>
        <p:txBody>
          <a:bodyPr>
            <a:normAutofit/>
          </a:bodyPr>
          <a:lstStyle/>
          <a:p>
            <a:r>
              <a:rPr lang="en-US" sz="5100" dirty="0">
                <a:solidFill>
                  <a:schemeClr val="bg1"/>
                </a:solidFill>
                <a:latin typeface="Times New Roman" panose="02020603050405020304" pitchFamily="18" charset="0"/>
              </a:rPr>
              <a:t>Thank you!!</a:t>
            </a:r>
            <a:endParaRPr lang="en-US" sz="5100" dirty="0">
              <a:solidFill>
                <a:schemeClr val="bg1"/>
              </a:solidFill>
            </a:endParaRPr>
          </a:p>
        </p:txBody>
      </p:sp>
      <p:sp>
        <p:nvSpPr>
          <p:cNvPr id="3" name="Subtitle 2">
            <a:extLst>
              <a:ext uri="{FF2B5EF4-FFF2-40B4-BE49-F238E27FC236}">
                <a16:creationId xmlns:a16="http://schemas.microsoft.com/office/drawing/2014/main" id="{1AA6102E-018E-CFA5-23D1-05083DD5DB23}"/>
              </a:ext>
            </a:extLst>
          </p:cNvPr>
          <p:cNvSpPr>
            <a:spLocks noGrp="1"/>
          </p:cNvSpPr>
          <p:nvPr>
            <p:ph type="subTitle" idx="1"/>
          </p:nvPr>
        </p:nvSpPr>
        <p:spPr>
          <a:xfrm>
            <a:off x="1524000" y="4561332"/>
            <a:ext cx="9144000" cy="1536192"/>
          </a:xfrm>
        </p:spPr>
        <p:txBody>
          <a:bodyPr>
            <a:normAutofit/>
          </a:bodyPr>
          <a:lstStyle/>
          <a:p>
            <a:r>
              <a:rPr lang="en-US" dirty="0">
                <a:solidFill>
                  <a:schemeClr val="bg1"/>
                </a:solidFill>
              </a:rPr>
              <a:t>Presented by</a:t>
            </a:r>
          </a:p>
          <a:p>
            <a:r>
              <a:rPr lang="en-US" dirty="0">
                <a:solidFill>
                  <a:schemeClr val="bg1"/>
                </a:solidFill>
              </a:rPr>
              <a:t>Nushrat Jahan Chowdhury </a:t>
            </a:r>
          </a:p>
          <a:p>
            <a:r>
              <a:rPr lang="en-US" dirty="0">
                <a:solidFill>
                  <a:schemeClr val="bg1"/>
                </a:solidFill>
              </a:rPr>
              <a:t>Bio-5202</a:t>
            </a:r>
          </a:p>
        </p:txBody>
      </p:sp>
      <p:sp>
        <p:nvSpPr>
          <p:cNvPr id="8217" name="sketchy line">
            <a:extLst>
              <a:ext uri="{FF2B5EF4-FFF2-40B4-BE49-F238E27FC236}">
                <a16:creationId xmlns:a16="http://schemas.microsoft.com/office/drawing/2014/main" id="{58AC7549-D28A-1544-12ED-AEB37A0E0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26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1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6776-C7EC-9FE3-8A20-C17C75E1CD80}"/>
              </a:ext>
            </a:extLst>
          </p:cNvPr>
          <p:cNvSpPr>
            <a:spLocks noGrp="1"/>
          </p:cNvSpPr>
          <p:nvPr>
            <p:ph type="title"/>
          </p:nvPr>
        </p:nvSpPr>
        <p:spPr>
          <a:xfrm>
            <a:off x="838200" y="0"/>
            <a:ext cx="4839789" cy="1325563"/>
          </a:xfrm>
        </p:spPr>
        <p:txBody>
          <a:bodyPr>
            <a:normAutofit/>
          </a:bodyPr>
          <a:lstStyle/>
          <a:p>
            <a:r>
              <a:rPr lang="en-US" sz="4000" dirty="0"/>
              <a:t>Data source</a:t>
            </a:r>
          </a:p>
        </p:txBody>
      </p:sp>
      <p:pic>
        <p:nvPicPr>
          <p:cNvPr id="5" name="Content Placeholder 4">
            <a:extLst>
              <a:ext uri="{FF2B5EF4-FFF2-40B4-BE49-F238E27FC236}">
                <a16:creationId xmlns:a16="http://schemas.microsoft.com/office/drawing/2014/main" id="{47A505D7-3148-C3A2-C1E8-31A47567A179}"/>
              </a:ext>
            </a:extLst>
          </p:cNvPr>
          <p:cNvPicPr>
            <a:picLocks noGrp="1" noChangeAspect="1"/>
          </p:cNvPicPr>
          <p:nvPr>
            <p:ph idx="1"/>
          </p:nvPr>
        </p:nvPicPr>
        <p:blipFill>
          <a:blip r:embed="rId2"/>
          <a:srcRect t="1" b="45325"/>
          <a:stretch/>
        </p:blipFill>
        <p:spPr>
          <a:xfrm>
            <a:off x="6428572" y="9525"/>
            <a:ext cx="5763428" cy="3456707"/>
          </a:xfrm>
        </p:spPr>
      </p:pic>
      <p:sp>
        <p:nvSpPr>
          <p:cNvPr id="6" name="Rectangle 5">
            <a:extLst>
              <a:ext uri="{FF2B5EF4-FFF2-40B4-BE49-F238E27FC236}">
                <a16:creationId xmlns:a16="http://schemas.microsoft.com/office/drawing/2014/main" id="{95118D48-1963-795D-7092-961F962FAAF4}"/>
              </a:ext>
            </a:extLst>
          </p:cNvPr>
          <p:cNvSpPr/>
          <p:nvPr/>
        </p:nvSpPr>
        <p:spPr>
          <a:xfrm flipH="1">
            <a:off x="0" y="353626"/>
            <a:ext cx="119276" cy="618309"/>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8BBC4C9-7993-72B9-EB75-7CF94BCB53AD}"/>
              </a:ext>
            </a:extLst>
          </p:cNvPr>
          <p:cNvPicPr>
            <a:picLocks noChangeAspect="1"/>
          </p:cNvPicPr>
          <p:nvPr/>
        </p:nvPicPr>
        <p:blipFill>
          <a:blip r:embed="rId3"/>
          <a:srcRect r="4058"/>
          <a:stretch/>
        </p:blipFill>
        <p:spPr>
          <a:xfrm>
            <a:off x="-10450" y="1009759"/>
            <a:ext cx="6434039" cy="3091978"/>
          </a:xfrm>
          <a:prstGeom prst="rect">
            <a:avLst/>
          </a:prstGeom>
        </p:spPr>
      </p:pic>
      <p:pic>
        <p:nvPicPr>
          <p:cNvPr id="11" name="Picture 10">
            <a:extLst>
              <a:ext uri="{FF2B5EF4-FFF2-40B4-BE49-F238E27FC236}">
                <a16:creationId xmlns:a16="http://schemas.microsoft.com/office/drawing/2014/main" id="{48774333-0C00-2D06-A6AB-9B8C81B077DB}"/>
              </a:ext>
            </a:extLst>
          </p:cNvPr>
          <p:cNvPicPr>
            <a:picLocks noChangeAspect="1"/>
          </p:cNvPicPr>
          <p:nvPr/>
        </p:nvPicPr>
        <p:blipFill>
          <a:blip r:embed="rId4"/>
          <a:stretch>
            <a:fillRect/>
          </a:stretch>
        </p:blipFill>
        <p:spPr>
          <a:xfrm>
            <a:off x="33266" y="4211959"/>
            <a:ext cx="6409918" cy="2234185"/>
          </a:xfrm>
          <a:prstGeom prst="rect">
            <a:avLst/>
          </a:prstGeom>
        </p:spPr>
      </p:pic>
      <p:pic>
        <p:nvPicPr>
          <p:cNvPr id="10246" name="Picture 6">
            <a:extLst>
              <a:ext uri="{FF2B5EF4-FFF2-40B4-BE49-F238E27FC236}">
                <a16:creationId xmlns:a16="http://schemas.microsoft.com/office/drawing/2014/main" id="{254D285F-5B07-9EC3-AA96-416F2AE5CB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865" y="3730503"/>
            <a:ext cx="3905902" cy="2575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82D5A8D-1AB5-38AE-59BC-9E9A791A7CF7}"/>
              </a:ext>
            </a:extLst>
          </p:cNvPr>
          <p:cNvPicPr>
            <a:picLocks noChangeAspect="1"/>
          </p:cNvPicPr>
          <p:nvPr/>
        </p:nvPicPr>
        <p:blipFill>
          <a:blip r:embed="rId6"/>
          <a:srcRect t="8075" b="13241"/>
          <a:stretch/>
        </p:blipFill>
        <p:spPr>
          <a:xfrm>
            <a:off x="9658359" y="3730503"/>
            <a:ext cx="2454728" cy="2575320"/>
          </a:xfrm>
          <a:prstGeom prst="rect">
            <a:avLst/>
          </a:prstGeom>
        </p:spPr>
      </p:pic>
      <p:sp>
        <p:nvSpPr>
          <p:cNvPr id="13" name="Oval 12">
            <a:extLst>
              <a:ext uri="{FF2B5EF4-FFF2-40B4-BE49-F238E27FC236}">
                <a16:creationId xmlns:a16="http://schemas.microsoft.com/office/drawing/2014/main" id="{09E44083-03C2-95B7-70C9-87DFC0F1C648}"/>
              </a:ext>
            </a:extLst>
          </p:cNvPr>
          <p:cNvSpPr/>
          <p:nvPr/>
        </p:nvSpPr>
        <p:spPr>
          <a:xfrm>
            <a:off x="1985554" y="4249783"/>
            <a:ext cx="348343" cy="200297"/>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F4A6411-CCAD-3A61-996E-B7A8E3A585A9}"/>
              </a:ext>
            </a:extLst>
          </p:cNvPr>
          <p:cNvSpPr/>
          <p:nvPr/>
        </p:nvSpPr>
        <p:spPr>
          <a:xfrm>
            <a:off x="4898571" y="4267200"/>
            <a:ext cx="348343" cy="200297"/>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089738F-03A5-32BF-EC1C-B1E9EC8AA717}"/>
              </a:ext>
            </a:extLst>
          </p:cNvPr>
          <p:cNvSpPr/>
          <p:nvPr/>
        </p:nvSpPr>
        <p:spPr>
          <a:xfrm>
            <a:off x="8886825" y="5715000"/>
            <a:ext cx="769853" cy="285750"/>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374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2F24-60FD-8633-AE89-E620C2476AD1}"/>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107657E-C7FA-D76C-851C-DD50B8226B5F}"/>
              </a:ext>
            </a:extLst>
          </p:cNvPr>
          <p:cNvSpPr>
            <a:spLocks noGrp="1"/>
          </p:cNvSpPr>
          <p:nvPr>
            <p:ph idx="1"/>
          </p:nvPr>
        </p:nvSpPr>
        <p:spPr/>
        <p:txBody>
          <a:bodyPr>
            <a:normAutofit fontScale="85000" lnSpcReduction="10000"/>
          </a:bodyPr>
          <a:lstStyle/>
          <a:p>
            <a:pPr marL="0" marR="0" lvl="0" indent="0">
              <a:lnSpc>
                <a:spcPct val="107000"/>
              </a:lnSpc>
              <a:spcAft>
                <a:spcPts val="800"/>
              </a:spcAft>
              <a:buSzPts val="1000"/>
              <a:buNone/>
              <a:tabLst>
                <a:tab pos="457200" algn="l"/>
              </a:tabLst>
            </a:pPr>
            <a:r>
              <a:rPr lang="en-US" sz="1800" kern="1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Shrestha, Sujan, et al. "Evaluation of aerosol-and gas-phase tracers for identification of transported biomass burning emissions in an industrially influenced location in Texas, USA." </a:t>
            </a:r>
            <a:r>
              <a:rPr lang="en-US" sz="1800" i="1" kern="1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Atmospheric Chemistry and Physics</a:t>
            </a:r>
            <a:r>
              <a:rPr lang="en-US" sz="1800" kern="1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 23.19 (2023): 10845-10867.</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(Study on VOCs and formaldehyde in urban air)</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800" kern="1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Shrestha, Sujan, et al. "Emission Ratios and Diurnal Variability of Volatile Organic Compounds and Influence of Industrial Emissions in Two Texas Cities." </a:t>
            </a:r>
            <a:r>
              <a:rPr lang="en-US" sz="1800" i="1" kern="1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Atmosphere</a:t>
            </a:r>
            <a:r>
              <a:rPr lang="en-US" sz="1800" kern="1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 14.6 (2023): 1006.</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R </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nSpc>
                <a:spcPct val="107000"/>
              </a:lnSpc>
              <a:spcAft>
                <a:spcPts val="800"/>
              </a:spcAft>
              <a:buSzPts val="1000"/>
              <a:buNone/>
              <a:tabLst>
                <a:tab pos="457200" algn="l"/>
              </a:tabLst>
            </a:pPr>
            <a:r>
              <a:rPr lang="en-US" sz="1800" kern="1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Sheesley, Rebecca J., et al. "Downdrafts of Biomass Burning to Houston Enhanced by Local Convective Activity." </a:t>
            </a:r>
            <a:r>
              <a:rPr lang="en-US" sz="1800" i="1" kern="1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ACS ES&amp;T Air</a:t>
            </a:r>
            <a:r>
              <a:rPr lang="en-US" sz="1800" kern="100" dirty="0">
                <a:solidFill>
                  <a:srgbClr val="222222"/>
                </a:solidFill>
                <a:effectLst/>
                <a:latin typeface="Times New Roman" panose="02020603050405020304" pitchFamily="18" charset="0"/>
                <a:ea typeface="Aptos" panose="020B0004020202020204" pitchFamily="34" charset="0"/>
                <a:cs typeface="Times New Roman" panose="02020603050405020304" pitchFamily="18" charset="0"/>
              </a:rPr>
              <a:t> (2025).</a:t>
            </a:r>
          </a:p>
          <a:p>
            <a:pPr marL="0" marR="0" lvl="0" indent="0">
              <a:lnSpc>
                <a:spcPct val="107000"/>
              </a:lnSpc>
              <a:spcAft>
                <a:spcPts val="800"/>
              </a:spcAft>
              <a:buSzPts val="1000"/>
              <a:buNone/>
              <a:tabLst>
                <a:tab pos="457200" algn="l"/>
              </a:tabLs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Schmeisser</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Lauren, et al. "Classifying aerosol type using in situ surface spectral aerosol optical properties." Atmospheric Chemistry and Physics 17.19 (2017): 12097-12120.</a:t>
            </a:r>
          </a:p>
          <a:p>
            <a:pPr marL="0" marR="0" lvl="0" indent="0">
              <a:lnSpc>
                <a:spcPct val="107000"/>
              </a:lnSpc>
              <a:spcAft>
                <a:spcPts val="800"/>
              </a:spcAft>
              <a:buSzPts val="1000"/>
              <a:buNone/>
              <a:tabLst>
                <a:tab pos="457200" algn="l"/>
              </a:tabLs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McQueen, Zachary C., et al. "Optical Properties of Biomass Burning Aerosols from Simulated Wildfires and Prescribed Fires with Representative Fuel Beds from the Southeast United States." ACS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Es&amp;t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Air 1.9 (2024): 1137-1146</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p>
          <a:p>
            <a:pPr marL="0" marR="0" lvl="0" indent="0">
              <a:lnSpc>
                <a:spcPct val="107000"/>
              </a:lnSpc>
              <a:spcAft>
                <a:spcPts val="800"/>
              </a:spcAft>
              <a:buSzPts val="1000"/>
              <a:buNone/>
              <a:tabLst>
                <a:tab pos="457200" algn="l"/>
              </a:tabLs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Jin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Yinbao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et al. "Measurement report: Assessing the impacts of emission uncertainty on aerosol optical properties and radiative forcing from biomass burning in peninsular Southeast Asia." Atmospheric Chemistry and Physics 24.1 (2024): 367-395.</a:t>
            </a:r>
          </a:p>
          <a:p>
            <a:pPr marL="0" marR="0" lvl="0" indent="0">
              <a:lnSpc>
                <a:spcPct val="107000"/>
              </a:lnSpc>
              <a:spcAft>
                <a:spcPts val="800"/>
              </a:spcAft>
              <a:buSzPts val="1000"/>
              <a:buNone/>
              <a:tabLst>
                <a:tab pos="457200" algn="l"/>
              </a:tabLst>
            </a:pPr>
            <a:endParaRPr lang="en-US" dirty="0"/>
          </a:p>
        </p:txBody>
      </p:sp>
    </p:spTree>
    <p:extLst>
      <p:ext uri="{BB962C8B-B14F-4D97-AF65-F5344CB8AC3E}">
        <p14:creationId xmlns:p14="http://schemas.microsoft.com/office/powerpoint/2010/main" val="1312088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5" name="Rectangle 9224">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191612E3-D0DE-0858-818B-BE549CF0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0769" r="-2" b="-2"/>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8A088BC-6240-F451-9AA4-9C8D91666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8153" r="-2" b="-2"/>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9227" name="Freeform: Shape 922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229" name="Freeform: Shape 922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8162E61-96D5-B9C2-D7B0-6D170050A17D}"/>
              </a:ext>
            </a:extLst>
          </p:cNvPr>
          <p:cNvSpPr>
            <a:spLocks noGrp="1"/>
          </p:cNvSpPr>
          <p:nvPr>
            <p:ph type="title"/>
          </p:nvPr>
        </p:nvSpPr>
        <p:spPr>
          <a:xfrm>
            <a:off x="448056" y="859536"/>
            <a:ext cx="4832802" cy="1243584"/>
          </a:xfrm>
        </p:spPr>
        <p:txBody>
          <a:bodyPr>
            <a:normAutofit fontScale="90000"/>
          </a:bodyPr>
          <a:lstStyle/>
          <a:p>
            <a:r>
              <a:rPr lang="en-US" b="0" i="0" dirty="0">
                <a:effectLst/>
                <a:latin typeface="Times New Roman" panose="02020603050405020304" pitchFamily="18" charset="0"/>
              </a:rPr>
              <a:t>Research Question(s)</a:t>
            </a:r>
            <a:endParaRPr lang="en-US" dirty="0"/>
          </a:p>
        </p:txBody>
      </p:sp>
      <p:sp>
        <p:nvSpPr>
          <p:cNvPr id="9231" name="Rectangle 923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9233" name="Rectangle 923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35" name="Rectangle 9234">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416DF8E-F232-9005-32C2-23DD9B3AA4B4}"/>
              </a:ext>
            </a:extLst>
          </p:cNvPr>
          <p:cNvSpPr>
            <a:spLocks noGrp="1"/>
          </p:cNvSpPr>
          <p:nvPr>
            <p:ph idx="1"/>
          </p:nvPr>
        </p:nvSpPr>
        <p:spPr>
          <a:xfrm>
            <a:off x="448056" y="2512611"/>
            <a:ext cx="4892040" cy="3664351"/>
          </a:xfrm>
        </p:spPr>
        <p:txBody>
          <a:bodyPr>
            <a:normAutofit/>
          </a:bodyPr>
          <a:lstStyle/>
          <a:p>
            <a:r>
              <a:rPr lang="en-US" sz="2000" b="0" i="0" dirty="0">
                <a:effectLst/>
                <a:latin typeface="Times New Roman" panose="02020603050405020304" pitchFamily="18" charset="0"/>
              </a:rPr>
              <a:t>How do Absorption </a:t>
            </a:r>
            <a:r>
              <a:rPr lang="en-US" sz="2000" b="0" i="0" dirty="0" err="1">
                <a:effectLst/>
                <a:latin typeface="Times New Roman" panose="02020603050405020304" pitchFamily="18" charset="0"/>
              </a:rPr>
              <a:t>Ångström</a:t>
            </a:r>
            <a:r>
              <a:rPr lang="en-US" sz="2000" b="0" i="0" dirty="0">
                <a:effectLst/>
                <a:latin typeface="Times New Roman" panose="02020603050405020304" pitchFamily="18" charset="0"/>
              </a:rPr>
              <a:t> Exponent (AAE), Scattering </a:t>
            </a:r>
            <a:r>
              <a:rPr lang="en-US" sz="2000" b="0" i="0" dirty="0" err="1">
                <a:effectLst/>
                <a:latin typeface="Times New Roman" panose="02020603050405020304" pitchFamily="18" charset="0"/>
              </a:rPr>
              <a:t>Ångström</a:t>
            </a:r>
            <a:r>
              <a:rPr lang="en-US" sz="2000" b="0" i="0" dirty="0">
                <a:effectLst/>
                <a:latin typeface="Times New Roman" panose="02020603050405020304" pitchFamily="18" charset="0"/>
              </a:rPr>
              <a:t> Exponent (SAE) and VOCs vary over July and August in Houston?</a:t>
            </a:r>
          </a:p>
          <a:p>
            <a:r>
              <a:rPr lang="en-US" sz="2000" b="0" i="0" dirty="0">
                <a:effectLst/>
                <a:latin typeface="Times New Roman" panose="02020603050405020304" pitchFamily="18" charset="0"/>
              </a:rPr>
              <a:t>Are there any biomass burning event during those periods?</a:t>
            </a:r>
          </a:p>
          <a:p>
            <a:endParaRPr lang="en-US" sz="2000" dirty="0"/>
          </a:p>
        </p:txBody>
      </p:sp>
    </p:spTree>
    <p:extLst>
      <p:ext uri="{BB962C8B-B14F-4D97-AF65-F5344CB8AC3E}">
        <p14:creationId xmlns:p14="http://schemas.microsoft.com/office/powerpoint/2010/main" val="177385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FD7370-BAF7-4434-FE5D-53A0A941076B}"/>
              </a:ext>
            </a:extLst>
          </p:cNvPr>
          <p:cNvSpPr>
            <a:spLocks noGrp="1"/>
          </p:cNvSpPr>
          <p:nvPr>
            <p:ph type="title"/>
          </p:nvPr>
        </p:nvSpPr>
        <p:spPr>
          <a:xfrm>
            <a:off x="438913" y="859536"/>
            <a:ext cx="4832802" cy="1243584"/>
          </a:xfrm>
        </p:spPr>
        <p:txBody>
          <a:bodyPr>
            <a:normAutofit fontScale="90000"/>
          </a:bodyPr>
          <a:lstStyle/>
          <a:p>
            <a:r>
              <a:rPr lang="en-US" b="0" i="0" dirty="0">
                <a:effectLst/>
                <a:latin typeface="Times New Roman" panose="02020603050405020304" pitchFamily="18" charset="0"/>
              </a:rPr>
              <a:t>Objective(s)</a:t>
            </a:r>
            <a:br>
              <a:rPr lang="en-US" b="0" i="0" dirty="0">
                <a:effectLst/>
                <a:latin typeface="Times New Roman" panose="02020603050405020304" pitchFamily="18" charset="0"/>
              </a:rPr>
            </a:br>
            <a:endParaRPr lang="en-US" dirty="0"/>
          </a:p>
        </p:txBody>
      </p:sp>
      <p:sp>
        <p:nvSpPr>
          <p:cNvPr id="33" name="Rectangle 3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7" name="Content Placeholder 2">
            <a:extLst>
              <a:ext uri="{FF2B5EF4-FFF2-40B4-BE49-F238E27FC236}">
                <a16:creationId xmlns:a16="http://schemas.microsoft.com/office/drawing/2014/main" id="{0B419249-23A2-C8DE-0012-21153F45E0EF}"/>
              </a:ext>
            </a:extLst>
          </p:cNvPr>
          <p:cNvGraphicFramePr>
            <a:graphicFrameLocks noGrp="1"/>
          </p:cNvGraphicFramePr>
          <p:nvPr>
            <p:ph idx="1"/>
            <p:extLst>
              <p:ext uri="{D42A27DB-BD31-4B8C-83A1-F6EECF244321}">
                <p14:modId xmlns:p14="http://schemas.microsoft.com/office/powerpoint/2010/main" val="174059259"/>
              </p:ext>
            </p:extLst>
          </p:nvPr>
        </p:nvGraphicFramePr>
        <p:xfrm>
          <a:off x="224711" y="1806048"/>
          <a:ext cx="5197682" cy="419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8" name="Group 27">
            <a:extLst>
              <a:ext uri="{FF2B5EF4-FFF2-40B4-BE49-F238E27FC236}">
                <a16:creationId xmlns:a16="http://schemas.microsoft.com/office/drawing/2014/main" id="{543AF6D7-29B1-B528-2536-0B03D46C5AF0}"/>
              </a:ext>
            </a:extLst>
          </p:cNvPr>
          <p:cNvGrpSpPr/>
          <p:nvPr/>
        </p:nvGrpSpPr>
        <p:grpSpPr>
          <a:xfrm>
            <a:off x="6121074" y="1160063"/>
            <a:ext cx="5435200" cy="3847366"/>
            <a:chOff x="6121074" y="1160063"/>
            <a:chExt cx="5435200" cy="3847366"/>
          </a:xfrm>
        </p:grpSpPr>
        <p:grpSp>
          <p:nvGrpSpPr>
            <p:cNvPr id="8" name="Group 7">
              <a:extLst>
                <a:ext uri="{FF2B5EF4-FFF2-40B4-BE49-F238E27FC236}">
                  <a16:creationId xmlns:a16="http://schemas.microsoft.com/office/drawing/2014/main" id="{9A3FE6EC-3757-C061-43CE-01D02ECF655B}"/>
                </a:ext>
              </a:extLst>
            </p:cNvPr>
            <p:cNvGrpSpPr/>
            <p:nvPr/>
          </p:nvGrpSpPr>
          <p:grpSpPr>
            <a:xfrm>
              <a:off x="6121074" y="1160063"/>
              <a:ext cx="5435200" cy="3847366"/>
              <a:chOff x="5385816" y="1123023"/>
              <a:chExt cx="6440424" cy="4556599"/>
            </a:xfrm>
          </p:grpSpPr>
          <p:sp>
            <p:nvSpPr>
              <p:cNvPr id="6" name="TextBox 5">
                <a:extLst>
                  <a:ext uri="{FF2B5EF4-FFF2-40B4-BE49-F238E27FC236}">
                    <a16:creationId xmlns:a16="http://schemas.microsoft.com/office/drawing/2014/main" id="{303E2FE8-B5D2-3B28-0A2C-E992E29E1D5E}"/>
                  </a:ext>
                </a:extLst>
              </p:cNvPr>
              <p:cNvSpPr txBox="1"/>
              <p:nvPr/>
            </p:nvSpPr>
            <p:spPr>
              <a:xfrm>
                <a:off x="10240450" y="2623135"/>
                <a:ext cx="1271452" cy="307777"/>
              </a:xfrm>
              <a:prstGeom prst="rect">
                <a:avLst/>
              </a:prstGeom>
              <a:noFill/>
            </p:spPr>
            <p:txBody>
              <a:bodyPr wrap="square" rtlCol="0">
                <a:spAutoFit/>
              </a:bodyPr>
              <a:lstStyle/>
              <a:p>
                <a:pPr defTabSz="498897">
                  <a:spcAft>
                    <a:spcPts val="528"/>
                  </a:spcAft>
                </a:pPr>
                <a:r>
                  <a:rPr lang="en-US" sz="382" b="1" kern="1200" dirty="0">
                    <a:solidFill>
                      <a:schemeClr val="tx1">
                        <a:lumMod val="65000"/>
                        <a:lumOff val="35000"/>
                      </a:schemeClr>
                    </a:solidFill>
                    <a:latin typeface="+mn-lt"/>
                    <a:ea typeface="+mn-ea"/>
                    <a:cs typeface="+mn-cs"/>
                  </a:rPr>
                  <a:t>(Black carbon, Brown carbon, mineral dust, etc.)</a:t>
                </a:r>
                <a:endParaRPr lang="en-US" sz="700" b="1" dirty="0">
                  <a:solidFill>
                    <a:schemeClr val="tx1">
                      <a:lumMod val="65000"/>
                      <a:lumOff val="35000"/>
                    </a:schemeClr>
                  </a:solidFill>
                </a:endParaRPr>
              </a:p>
            </p:txBody>
          </p:sp>
          <p:sp>
            <p:nvSpPr>
              <p:cNvPr id="7" name="TextBox 6">
                <a:extLst>
                  <a:ext uri="{FF2B5EF4-FFF2-40B4-BE49-F238E27FC236}">
                    <a16:creationId xmlns:a16="http://schemas.microsoft.com/office/drawing/2014/main" id="{58C1F99C-97BA-8A73-7E93-D40EF35DAE22}"/>
                  </a:ext>
                </a:extLst>
              </p:cNvPr>
              <p:cNvSpPr txBox="1"/>
              <p:nvPr/>
            </p:nvSpPr>
            <p:spPr>
              <a:xfrm>
                <a:off x="7658358" y="2376318"/>
                <a:ext cx="1271452" cy="307777"/>
              </a:xfrm>
              <a:prstGeom prst="rect">
                <a:avLst/>
              </a:prstGeom>
              <a:noFill/>
            </p:spPr>
            <p:txBody>
              <a:bodyPr wrap="square" rtlCol="0">
                <a:spAutoFit/>
              </a:bodyPr>
              <a:lstStyle/>
              <a:p>
                <a:pPr defTabSz="498897">
                  <a:spcAft>
                    <a:spcPts val="528"/>
                  </a:spcAft>
                </a:pPr>
                <a:r>
                  <a:rPr lang="en-US" sz="382" b="1" kern="1200" dirty="0">
                    <a:solidFill>
                      <a:schemeClr val="tx1">
                        <a:lumMod val="65000"/>
                        <a:lumOff val="35000"/>
                      </a:schemeClr>
                    </a:solidFill>
                    <a:latin typeface="+mn-lt"/>
                    <a:ea typeface="+mn-ea"/>
                    <a:cs typeface="+mn-cs"/>
                  </a:rPr>
                  <a:t>(fine-mode particles. Coarse-mode particles)</a:t>
                </a:r>
                <a:endParaRPr lang="en-US" sz="700" b="1" dirty="0">
                  <a:solidFill>
                    <a:schemeClr val="tx1">
                      <a:lumMod val="65000"/>
                      <a:lumOff val="35000"/>
                    </a:schemeClr>
                  </a:solidFill>
                </a:endParaRPr>
              </a:p>
            </p:txBody>
          </p:sp>
          <p:pic>
            <p:nvPicPr>
              <p:cNvPr id="4" name="Picture 2" descr="A diagram of a fire and smoke&#10;&#10;AI-generated content may be incorrect.">
                <a:extLst>
                  <a:ext uri="{FF2B5EF4-FFF2-40B4-BE49-F238E27FC236}">
                    <a16:creationId xmlns:a16="http://schemas.microsoft.com/office/drawing/2014/main" id="{F56B1D83-5DDA-287C-442D-85BBE11EDBB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385816" y="1123023"/>
                <a:ext cx="6440424" cy="45565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1BF091C7-8697-08E4-1CF4-77E637EE8049}"/>
                </a:ext>
              </a:extLst>
            </p:cNvPr>
            <p:cNvGrpSpPr/>
            <p:nvPr/>
          </p:nvGrpSpPr>
          <p:grpSpPr>
            <a:xfrm>
              <a:off x="9126583" y="2577737"/>
              <a:ext cx="2351314" cy="2116183"/>
              <a:chOff x="9126583" y="2577737"/>
              <a:chExt cx="2351314" cy="2116183"/>
            </a:xfrm>
          </p:grpSpPr>
          <p:sp>
            <p:nvSpPr>
              <p:cNvPr id="23" name="Rectangle 22">
                <a:extLst>
                  <a:ext uri="{FF2B5EF4-FFF2-40B4-BE49-F238E27FC236}">
                    <a16:creationId xmlns:a16="http://schemas.microsoft.com/office/drawing/2014/main" id="{68E204ED-97AD-F46A-34CC-4499ED557E2D}"/>
                  </a:ext>
                </a:extLst>
              </p:cNvPr>
              <p:cNvSpPr/>
              <p:nvPr/>
            </p:nvSpPr>
            <p:spPr>
              <a:xfrm>
                <a:off x="9762309" y="2577737"/>
                <a:ext cx="1715588" cy="21161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9AF64B8-5333-37A5-ADA4-7A302D02B3B4}"/>
                  </a:ext>
                </a:extLst>
              </p:cNvPr>
              <p:cNvSpPr/>
              <p:nvPr/>
            </p:nvSpPr>
            <p:spPr>
              <a:xfrm>
                <a:off x="9126583" y="4284617"/>
                <a:ext cx="1715588" cy="4093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54FB568-273D-23DE-5539-8DD3A022DD41}"/>
                  </a:ext>
                </a:extLst>
              </p:cNvPr>
              <p:cNvSpPr/>
              <p:nvPr/>
            </p:nvSpPr>
            <p:spPr>
              <a:xfrm>
                <a:off x="9644744" y="2786664"/>
                <a:ext cx="182879" cy="98846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2" name="Straight Arrow Connector 31">
            <a:extLst>
              <a:ext uri="{FF2B5EF4-FFF2-40B4-BE49-F238E27FC236}">
                <a16:creationId xmlns:a16="http://schemas.microsoft.com/office/drawing/2014/main" id="{49E988AA-07D8-4005-9CEC-BD018F65AD04}"/>
              </a:ext>
            </a:extLst>
          </p:cNvPr>
          <p:cNvCxnSpPr/>
          <p:nvPr/>
        </p:nvCxnSpPr>
        <p:spPr>
          <a:xfrm>
            <a:off x="10650583" y="2473234"/>
            <a:ext cx="0" cy="2438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D072F7CE-9080-0C40-0885-D4E7E2BB7A3A}"/>
              </a:ext>
            </a:extLst>
          </p:cNvPr>
          <p:cNvSpPr txBox="1"/>
          <p:nvPr/>
        </p:nvSpPr>
        <p:spPr>
          <a:xfrm>
            <a:off x="10192924" y="2686555"/>
            <a:ext cx="1284973" cy="307777"/>
          </a:xfrm>
          <a:prstGeom prst="rect">
            <a:avLst/>
          </a:prstGeom>
          <a:noFill/>
        </p:spPr>
        <p:txBody>
          <a:bodyPr wrap="square" rtlCol="0">
            <a:spAutoFit/>
          </a:bodyPr>
          <a:lstStyle/>
          <a:p>
            <a:r>
              <a:rPr lang="en-US" sz="700" b="1" dirty="0">
                <a:solidFill>
                  <a:schemeClr val="tx1">
                    <a:lumMod val="75000"/>
                    <a:lumOff val="25000"/>
                  </a:schemeClr>
                </a:solidFill>
              </a:rPr>
              <a:t>Increased absorption at short wavelengths</a:t>
            </a:r>
          </a:p>
        </p:txBody>
      </p:sp>
      <p:cxnSp>
        <p:nvCxnSpPr>
          <p:cNvPr id="36" name="Straight Arrow Connector 35">
            <a:extLst>
              <a:ext uri="{FF2B5EF4-FFF2-40B4-BE49-F238E27FC236}">
                <a16:creationId xmlns:a16="http://schemas.microsoft.com/office/drawing/2014/main" id="{236D6FE3-42E0-F207-CE18-14C546ACAD88}"/>
              </a:ext>
            </a:extLst>
          </p:cNvPr>
          <p:cNvCxnSpPr/>
          <p:nvPr/>
        </p:nvCxnSpPr>
        <p:spPr>
          <a:xfrm>
            <a:off x="10657343" y="2964488"/>
            <a:ext cx="0" cy="2438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99F0FB64-02F3-35D5-21F6-7E0DFB429BA4}"/>
              </a:ext>
            </a:extLst>
          </p:cNvPr>
          <p:cNvSpPr txBox="1"/>
          <p:nvPr/>
        </p:nvSpPr>
        <p:spPr>
          <a:xfrm>
            <a:off x="10199684" y="3177809"/>
            <a:ext cx="1284973" cy="200055"/>
          </a:xfrm>
          <a:prstGeom prst="rect">
            <a:avLst/>
          </a:prstGeom>
          <a:noFill/>
        </p:spPr>
        <p:txBody>
          <a:bodyPr wrap="square" rtlCol="0">
            <a:spAutoFit/>
          </a:bodyPr>
          <a:lstStyle/>
          <a:p>
            <a:r>
              <a:rPr lang="en-US" sz="700" b="1" dirty="0">
                <a:solidFill>
                  <a:schemeClr val="tx1">
                    <a:lumMod val="75000"/>
                    <a:lumOff val="25000"/>
                  </a:schemeClr>
                </a:solidFill>
              </a:rPr>
              <a:t>        Higher AAE</a:t>
            </a:r>
          </a:p>
        </p:txBody>
      </p:sp>
      <p:sp>
        <p:nvSpPr>
          <p:cNvPr id="43" name="TextBox 42">
            <a:extLst>
              <a:ext uri="{FF2B5EF4-FFF2-40B4-BE49-F238E27FC236}">
                <a16:creationId xmlns:a16="http://schemas.microsoft.com/office/drawing/2014/main" id="{9C85323B-1EE5-CDD6-BC59-BC505AFEE657}"/>
              </a:ext>
            </a:extLst>
          </p:cNvPr>
          <p:cNvSpPr txBox="1"/>
          <p:nvPr/>
        </p:nvSpPr>
        <p:spPr>
          <a:xfrm>
            <a:off x="8038917" y="1538848"/>
            <a:ext cx="1284973" cy="307777"/>
          </a:xfrm>
          <a:prstGeom prst="rect">
            <a:avLst/>
          </a:prstGeom>
          <a:noFill/>
        </p:spPr>
        <p:txBody>
          <a:bodyPr wrap="square" rtlCol="0">
            <a:spAutoFit/>
          </a:bodyPr>
          <a:lstStyle/>
          <a:p>
            <a:r>
              <a:rPr lang="en-US" sz="700" b="1" dirty="0">
                <a:solidFill>
                  <a:schemeClr val="tx1">
                    <a:lumMod val="75000"/>
                    <a:lumOff val="25000"/>
                  </a:schemeClr>
                </a:solidFill>
              </a:rPr>
              <a:t>Enhanced light scattering at short wavelengths</a:t>
            </a:r>
          </a:p>
        </p:txBody>
      </p:sp>
      <p:cxnSp>
        <p:nvCxnSpPr>
          <p:cNvPr id="49" name="Straight Arrow Connector 48">
            <a:extLst>
              <a:ext uri="{FF2B5EF4-FFF2-40B4-BE49-F238E27FC236}">
                <a16:creationId xmlns:a16="http://schemas.microsoft.com/office/drawing/2014/main" id="{B70A34C9-55FD-272E-F61A-11143EBC98ED}"/>
              </a:ext>
            </a:extLst>
          </p:cNvPr>
          <p:cNvCxnSpPr/>
          <p:nvPr/>
        </p:nvCxnSpPr>
        <p:spPr>
          <a:xfrm flipV="1">
            <a:off x="8575418" y="1804746"/>
            <a:ext cx="0" cy="189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21DA5A73-F4DB-A487-041E-78C72EE569AF}"/>
              </a:ext>
            </a:extLst>
          </p:cNvPr>
          <p:cNvSpPr txBox="1"/>
          <p:nvPr/>
        </p:nvSpPr>
        <p:spPr>
          <a:xfrm>
            <a:off x="8256631" y="1096580"/>
            <a:ext cx="1284973" cy="200055"/>
          </a:xfrm>
          <a:prstGeom prst="rect">
            <a:avLst/>
          </a:prstGeom>
          <a:noFill/>
        </p:spPr>
        <p:txBody>
          <a:bodyPr wrap="square" rtlCol="0">
            <a:spAutoFit/>
          </a:bodyPr>
          <a:lstStyle/>
          <a:p>
            <a:r>
              <a:rPr lang="en-US" sz="700" b="1" dirty="0">
                <a:solidFill>
                  <a:schemeClr val="tx1">
                    <a:lumMod val="75000"/>
                    <a:lumOff val="25000"/>
                  </a:schemeClr>
                </a:solidFill>
              </a:rPr>
              <a:t>Higher SAE</a:t>
            </a:r>
          </a:p>
        </p:txBody>
      </p:sp>
      <p:cxnSp>
        <p:nvCxnSpPr>
          <p:cNvPr id="51" name="Straight Arrow Connector 50">
            <a:extLst>
              <a:ext uri="{FF2B5EF4-FFF2-40B4-BE49-F238E27FC236}">
                <a16:creationId xmlns:a16="http://schemas.microsoft.com/office/drawing/2014/main" id="{27857DBE-7709-FBAC-EB97-42991A06C864}"/>
              </a:ext>
            </a:extLst>
          </p:cNvPr>
          <p:cNvCxnSpPr/>
          <p:nvPr/>
        </p:nvCxnSpPr>
        <p:spPr>
          <a:xfrm flipV="1">
            <a:off x="8575418" y="1377373"/>
            <a:ext cx="0" cy="189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D4D1FD6B-51CA-0592-610D-0D8084851E90}"/>
              </a:ext>
            </a:extLst>
          </p:cNvPr>
          <p:cNvCxnSpPr/>
          <p:nvPr/>
        </p:nvCxnSpPr>
        <p:spPr>
          <a:xfrm flipV="1">
            <a:off x="8577247" y="2283717"/>
            <a:ext cx="0" cy="189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6" name="TextBox 55">
            <a:extLst>
              <a:ext uri="{FF2B5EF4-FFF2-40B4-BE49-F238E27FC236}">
                <a16:creationId xmlns:a16="http://schemas.microsoft.com/office/drawing/2014/main" id="{33371DC6-51BE-6E5F-2F26-64EAE1741D58}"/>
              </a:ext>
            </a:extLst>
          </p:cNvPr>
          <p:cNvSpPr txBox="1"/>
          <p:nvPr/>
        </p:nvSpPr>
        <p:spPr>
          <a:xfrm>
            <a:off x="6121074" y="5233851"/>
            <a:ext cx="5435200" cy="900246"/>
          </a:xfrm>
          <a:prstGeom prst="rect">
            <a:avLst/>
          </a:prstGeom>
          <a:noFill/>
        </p:spPr>
        <p:txBody>
          <a:bodyPr wrap="square" rtlCol="0">
            <a:spAutoFit/>
          </a:bodyPr>
          <a:lstStyle/>
          <a:p>
            <a:r>
              <a:rPr lang="en-US" sz="1050" b="1" dirty="0"/>
              <a:t>AAE</a:t>
            </a:r>
            <a:r>
              <a:rPr lang="en-US" sz="1050" dirty="0"/>
              <a:t> describes how strongly aerosols absorb light across different wavelengths. It increases when there is more brown carbon, which absorbs more at short wavelengths (blue/UV).</a:t>
            </a:r>
          </a:p>
          <a:p>
            <a:endParaRPr lang="en-US" sz="1050" dirty="0"/>
          </a:p>
          <a:p>
            <a:r>
              <a:rPr lang="en-US" sz="1050" b="1" dirty="0"/>
              <a:t>SAE</a:t>
            </a:r>
            <a:r>
              <a:rPr lang="en-US" sz="1050" dirty="0"/>
              <a:t> shows how much aerosol scattering varies with wavelength. High SAE means more fine particles that scatter short-wavelength light (like blue light).</a:t>
            </a:r>
          </a:p>
        </p:txBody>
      </p:sp>
    </p:spTree>
    <p:extLst>
      <p:ext uri="{BB962C8B-B14F-4D97-AF65-F5344CB8AC3E}">
        <p14:creationId xmlns:p14="http://schemas.microsoft.com/office/powerpoint/2010/main" val="97945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8D493-2CCF-5FD7-E1A4-57C051568C20}"/>
              </a:ext>
            </a:extLst>
          </p:cNvPr>
          <p:cNvSpPr>
            <a:spLocks noGrp="1"/>
          </p:cNvSpPr>
          <p:nvPr>
            <p:ph type="title"/>
          </p:nvPr>
        </p:nvSpPr>
        <p:spPr>
          <a:xfrm>
            <a:off x="687125" y="-51808"/>
            <a:ext cx="10515600" cy="1325563"/>
          </a:xfrm>
        </p:spPr>
        <p:txBody>
          <a:bodyPr>
            <a:normAutofit/>
          </a:bodyPr>
          <a:lstStyle/>
          <a:p>
            <a:r>
              <a:rPr lang="en-US" sz="4000" b="0" i="0" dirty="0">
                <a:solidFill>
                  <a:srgbClr val="000000"/>
                </a:solidFill>
                <a:effectLst/>
                <a:latin typeface="Times New Roman" panose="02020603050405020304" pitchFamily="18" charset="0"/>
              </a:rPr>
              <a:t>Approach </a:t>
            </a:r>
            <a:endParaRPr lang="en-US" sz="4000" dirty="0"/>
          </a:p>
        </p:txBody>
      </p:sp>
      <p:sp>
        <p:nvSpPr>
          <p:cNvPr id="3" name="Content Placeholder 2">
            <a:extLst>
              <a:ext uri="{FF2B5EF4-FFF2-40B4-BE49-F238E27FC236}">
                <a16:creationId xmlns:a16="http://schemas.microsoft.com/office/drawing/2014/main" id="{4D936A7B-30D9-982C-37D8-3FF4062B81D3}"/>
              </a:ext>
            </a:extLst>
          </p:cNvPr>
          <p:cNvSpPr>
            <a:spLocks noGrp="1"/>
          </p:cNvSpPr>
          <p:nvPr>
            <p:ph idx="1"/>
          </p:nvPr>
        </p:nvSpPr>
        <p:spPr>
          <a:xfrm>
            <a:off x="470055" y="1417730"/>
            <a:ext cx="2641979" cy="642351"/>
          </a:xfrm>
        </p:spPr>
        <p:txBody>
          <a:bodyPr>
            <a:normAutofit/>
          </a:bodyPr>
          <a:lstStyle/>
          <a:p>
            <a:pPr marL="0" indent="0" algn="l">
              <a:buNone/>
            </a:pPr>
            <a:r>
              <a:rPr lang="en-US" sz="2000" b="0" i="0" dirty="0">
                <a:solidFill>
                  <a:srgbClr val="000000"/>
                </a:solidFill>
                <a:effectLst/>
                <a:latin typeface="Times New Roman" panose="02020603050405020304" pitchFamily="18" charset="0"/>
              </a:rPr>
              <a:t>Load the necessary libraries</a:t>
            </a:r>
          </a:p>
        </p:txBody>
      </p:sp>
      <p:grpSp>
        <p:nvGrpSpPr>
          <p:cNvPr id="7" name="Group 6">
            <a:extLst>
              <a:ext uri="{FF2B5EF4-FFF2-40B4-BE49-F238E27FC236}">
                <a16:creationId xmlns:a16="http://schemas.microsoft.com/office/drawing/2014/main" id="{8A1D1114-E30D-2247-CB4A-9E942C90A71A}"/>
              </a:ext>
            </a:extLst>
          </p:cNvPr>
          <p:cNvGrpSpPr/>
          <p:nvPr/>
        </p:nvGrpSpPr>
        <p:grpSpPr>
          <a:xfrm>
            <a:off x="3329104" y="1273755"/>
            <a:ext cx="8780139" cy="4957341"/>
            <a:chOff x="3339548" y="747423"/>
            <a:chExt cx="8780139" cy="4957341"/>
          </a:xfrm>
        </p:grpSpPr>
        <p:pic>
          <p:nvPicPr>
            <p:cNvPr id="5" name="Picture 4">
              <a:extLst>
                <a:ext uri="{FF2B5EF4-FFF2-40B4-BE49-F238E27FC236}">
                  <a16:creationId xmlns:a16="http://schemas.microsoft.com/office/drawing/2014/main" id="{4FDD1F37-AC0C-87D9-B082-44CD1F9836E0}"/>
                </a:ext>
              </a:extLst>
            </p:cNvPr>
            <p:cNvPicPr>
              <a:picLocks noChangeAspect="1"/>
            </p:cNvPicPr>
            <p:nvPr/>
          </p:nvPicPr>
          <p:blipFill>
            <a:blip r:embed="rId2"/>
            <a:stretch>
              <a:fillRect/>
            </a:stretch>
          </p:blipFill>
          <p:spPr>
            <a:xfrm>
              <a:off x="3355873" y="764604"/>
              <a:ext cx="8763814" cy="4940160"/>
            </a:xfrm>
            <a:prstGeom prst="rect">
              <a:avLst/>
            </a:prstGeom>
          </p:spPr>
        </p:pic>
        <p:sp>
          <p:nvSpPr>
            <p:cNvPr id="6" name="Rectangle: Rounded Corners 5">
              <a:extLst>
                <a:ext uri="{FF2B5EF4-FFF2-40B4-BE49-F238E27FC236}">
                  <a16:creationId xmlns:a16="http://schemas.microsoft.com/office/drawing/2014/main" id="{75991038-4BBE-7BB9-0C01-705E4770F115}"/>
                </a:ext>
              </a:extLst>
            </p:cNvPr>
            <p:cNvSpPr/>
            <p:nvPr/>
          </p:nvSpPr>
          <p:spPr>
            <a:xfrm>
              <a:off x="3339548" y="747423"/>
              <a:ext cx="2756452" cy="93030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F7F984A-3AA0-A595-767C-440FE6BFE5B4}"/>
              </a:ext>
            </a:extLst>
          </p:cNvPr>
          <p:cNvSpPr/>
          <p:nvPr/>
        </p:nvSpPr>
        <p:spPr>
          <a:xfrm flipH="1">
            <a:off x="12675" y="301818"/>
            <a:ext cx="119276" cy="618309"/>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644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112D5-F750-16C6-CF44-2A5A617EC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FE422A-1F89-B82B-344F-2AAE325707E4}"/>
              </a:ext>
            </a:extLst>
          </p:cNvPr>
          <p:cNvSpPr>
            <a:spLocks noGrp="1"/>
          </p:cNvSpPr>
          <p:nvPr>
            <p:ph type="title"/>
          </p:nvPr>
        </p:nvSpPr>
        <p:spPr>
          <a:xfrm>
            <a:off x="687125" y="-51808"/>
            <a:ext cx="10515600" cy="1325563"/>
          </a:xfrm>
        </p:spPr>
        <p:txBody>
          <a:bodyPr/>
          <a:lstStyle/>
          <a:p>
            <a:r>
              <a:rPr lang="en-US" sz="4000" b="0" i="0" dirty="0">
                <a:solidFill>
                  <a:srgbClr val="000000"/>
                </a:solidFill>
                <a:effectLst/>
                <a:latin typeface="Times New Roman" panose="02020603050405020304" pitchFamily="18" charset="0"/>
              </a:rPr>
              <a:t>Approach</a:t>
            </a:r>
            <a:endParaRPr lang="en-US" dirty="0"/>
          </a:p>
        </p:txBody>
      </p:sp>
      <p:sp>
        <p:nvSpPr>
          <p:cNvPr id="3" name="Content Placeholder 2">
            <a:extLst>
              <a:ext uri="{FF2B5EF4-FFF2-40B4-BE49-F238E27FC236}">
                <a16:creationId xmlns:a16="http://schemas.microsoft.com/office/drawing/2014/main" id="{C44E8AE8-61BD-21F5-9898-7FBC5FFACFBA}"/>
              </a:ext>
            </a:extLst>
          </p:cNvPr>
          <p:cNvSpPr>
            <a:spLocks noGrp="1"/>
          </p:cNvSpPr>
          <p:nvPr>
            <p:ph idx="1"/>
          </p:nvPr>
        </p:nvSpPr>
        <p:spPr>
          <a:xfrm>
            <a:off x="687125" y="1706104"/>
            <a:ext cx="2641979" cy="3510650"/>
          </a:xfrm>
        </p:spPr>
        <p:txBody>
          <a:bodyPr>
            <a:normAutofit/>
          </a:bodyPr>
          <a:lstStyle/>
          <a:p>
            <a:pPr marL="0" indent="0" algn="l">
              <a:buNone/>
            </a:pPr>
            <a:r>
              <a:rPr lang="en-US" sz="2000" b="0" i="0" dirty="0">
                <a:solidFill>
                  <a:srgbClr val="000000"/>
                </a:solidFill>
                <a:effectLst/>
                <a:latin typeface="Times New Roman" panose="02020603050405020304" pitchFamily="18" charset="0"/>
              </a:rPr>
              <a:t>Load the VOCs dataset</a:t>
            </a:r>
          </a:p>
        </p:txBody>
      </p:sp>
      <p:pic>
        <p:nvPicPr>
          <p:cNvPr id="5" name="Picture 4">
            <a:extLst>
              <a:ext uri="{FF2B5EF4-FFF2-40B4-BE49-F238E27FC236}">
                <a16:creationId xmlns:a16="http://schemas.microsoft.com/office/drawing/2014/main" id="{3330AE97-2872-635E-4CFD-7FD2B6B66D03}"/>
              </a:ext>
            </a:extLst>
          </p:cNvPr>
          <p:cNvPicPr>
            <a:picLocks noChangeAspect="1"/>
          </p:cNvPicPr>
          <p:nvPr/>
        </p:nvPicPr>
        <p:blipFill>
          <a:blip r:embed="rId2"/>
          <a:stretch>
            <a:fillRect/>
          </a:stretch>
        </p:blipFill>
        <p:spPr>
          <a:xfrm>
            <a:off x="3355873" y="708944"/>
            <a:ext cx="8763814" cy="4940160"/>
          </a:xfrm>
          <a:prstGeom prst="rect">
            <a:avLst/>
          </a:prstGeom>
        </p:spPr>
      </p:pic>
      <p:sp>
        <p:nvSpPr>
          <p:cNvPr id="6" name="Rectangle: Rounded Corners 5">
            <a:extLst>
              <a:ext uri="{FF2B5EF4-FFF2-40B4-BE49-F238E27FC236}">
                <a16:creationId xmlns:a16="http://schemas.microsoft.com/office/drawing/2014/main" id="{BAEC6495-7D30-C3F6-C8DE-48D6929AEEF5}"/>
              </a:ext>
            </a:extLst>
          </p:cNvPr>
          <p:cNvSpPr/>
          <p:nvPr/>
        </p:nvSpPr>
        <p:spPr>
          <a:xfrm>
            <a:off x="3382641" y="1645919"/>
            <a:ext cx="8737045" cy="38858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0F47045-71CB-AF45-4DED-8349C09DBD68}"/>
              </a:ext>
            </a:extLst>
          </p:cNvPr>
          <p:cNvSpPr/>
          <p:nvPr/>
        </p:nvSpPr>
        <p:spPr>
          <a:xfrm flipH="1">
            <a:off x="12675" y="301818"/>
            <a:ext cx="119276" cy="618309"/>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4697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5D849-3E8B-B43C-FA47-666D9538A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5A2C6-93D0-09F9-7CD3-D67E8795692D}"/>
              </a:ext>
            </a:extLst>
          </p:cNvPr>
          <p:cNvSpPr>
            <a:spLocks noGrp="1"/>
          </p:cNvSpPr>
          <p:nvPr>
            <p:ph type="title"/>
          </p:nvPr>
        </p:nvSpPr>
        <p:spPr>
          <a:xfrm>
            <a:off x="687125" y="-51808"/>
            <a:ext cx="10515600" cy="1325563"/>
          </a:xfrm>
        </p:spPr>
        <p:txBody>
          <a:bodyPr>
            <a:normAutofit/>
          </a:bodyPr>
          <a:lstStyle/>
          <a:p>
            <a:r>
              <a:rPr lang="en-US" sz="4000" b="0" i="0" dirty="0">
                <a:solidFill>
                  <a:srgbClr val="000000"/>
                </a:solidFill>
                <a:effectLst/>
                <a:latin typeface="Times New Roman" panose="02020603050405020304" pitchFamily="18" charset="0"/>
              </a:rPr>
              <a:t>Approach</a:t>
            </a:r>
            <a:endParaRPr lang="en-US" sz="4000" dirty="0"/>
          </a:p>
        </p:txBody>
      </p:sp>
      <p:sp>
        <p:nvSpPr>
          <p:cNvPr id="3" name="Content Placeholder 2">
            <a:extLst>
              <a:ext uri="{FF2B5EF4-FFF2-40B4-BE49-F238E27FC236}">
                <a16:creationId xmlns:a16="http://schemas.microsoft.com/office/drawing/2014/main" id="{FE5EA09D-DC69-56EA-F432-D39A83F2F8B8}"/>
              </a:ext>
            </a:extLst>
          </p:cNvPr>
          <p:cNvSpPr>
            <a:spLocks noGrp="1"/>
          </p:cNvSpPr>
          <p:nvPr>
            <p:ph idx="1"/>
          </p:nvPr>
        </p:nvSpPr>
        <p:spPr>
          <a:xfrm>
            <a:off x="687125" y="3263414"/>
            <a:ext cx="2641979" cy="3510650"/>
          </a:xfrm>
        </p:spPr>
        <p:txBody>
          <a:bodyPr>
            <a:normAutofit/>
          </a:bodyPr>
          <a:lstStyle/>
          <a:p>
            <a:pPr marL="0" indent="0" algn="l">
              <a:buNone/>
            </a:pPr>
            <a:r>
              <a:rPr lang="en-US" sz="2000" b="0" i="0" dirty="0">
                <a:solidFill>
                  <a:srgbClr val="000000"/>
                </a:solidFill>
                <a:effectLst/>
                <a:latin typeface="Times New Roman" panose="02020603050405020304" pitchFamily="18" charset="0"/>
              </a:rPr>
              <a:t>Handle missing data</a:t>
            </a:r>
          </a:p>
          <a:p>
            <a:r>
              <a:rPr lang="en-US" sz="1800" b="0" i="0" dirty="0">
                <a:solidFill>
                  <a:srgbClr val="000000"/>
                </a:solidFill>
                <a:effectLst/>
                <a:latin typeface="Times New Roman" panose="02020603050405020304" pitchFamily="18" charset="0"/>
              </a:rPr>
              <a:t>Data imputation with one-third of MDL</a:t>
            </a:r>
          </a:p>
        </p:txBody>
      </p:sp>
      <p:pic>
        <p:nvPicPr>
          <p:cNvPr id="5" name="Picture 4">
            <a:extLst>
              <a:ext uri="{FF2B5EF4-FFF2-40B4-BE49-F238E27FC236}">
                <a16:creationId xmlns:a16="http://schemas.microsoft.com/office/drawing/2014/main" id="{C9B380D9-C510-2890-9E43-4DDD68A4E8D0}"/>
              </a:ext>
            </a:extLst>
          </p:cNvPr>
          <p:cNvPicPr>
            <a:picLocks noChangeAspect="1"/>
          </p:cNvPicPr>
          <p:nvPr/>
        </p:nvPicPr>
        <p:blipFill>
          <a:blip r:embed="rId2"/>
          <a:stretch>
            <a:fillRect/>
          </a:stretch>
        </p:blipFill>
        <p:spPr>
          <a:xfrm>
            <a:off x="3355873" y="708944"/>
            <a:ext cx="8763814" cy="4940160"/>
          </a:xfrm>
          <a:prstGeom prst="rect">
            <a:avLst/>
          </a:prstGeom>
        </p:spPr>
      </p:pic>
      <p:sp>
        <p:nvSpPr>
          <p:cNvPr id="6" name="Rectangle: Rounded Corners 5">
            <a:extLst>
              <a:ext uri="{FF2B5EF4-FFF2-40B4-BE49-F238E27FC236}">
                <a16:creationId xmlns:a16="http://schemas.microsoft.com/office/drawing/2014/main" id="{29D4EC22-4212-5461-73EA-C99C3F99CB14}"/>
              </a:ext>
            </a:extLst>
          </p:cNvPr>
          <p:cNvSpPr/>
          <p:nvPr/>
        </p:nvSpPr>
        <p:spPr>
          <a:xfrm>
            <a:off x="3382642" y="2034506"/>
            <a:ext cx="8737045" cy="370633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632A79B-998A-C052-0BCE-95009D86D82C}"/>
              </a:ext>
            </a:extLst>
          </p:cNvPr>
          <p:cNvSpPr/>
          <p:nvPr/>
        </p:nvSpPr>
        <p:spPr>
          <a:xfrm flipH="1">
            <a:off x="12675" y="301818"/>
            <a:ext cx="119276" cy="618309"/>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210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BAF78-19EC-1B90-B3BE-586B24D62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8ABAA-BA8B-2C78-C941-34105BB22156}"/>
              </a:ext>
            </a:extLst>
          </p:cNvPr>
          <p:cNvSpPr>
            <a:spLocks noGrp="1"/>
          </p:cNvSpPr>
          <p:nvPr>
            <p:ph type="title"/>
          </p:nvPr>
        </p:nvSpPr>
        <p:spPr>
          <a:xfrm>
            <a:off x="689257" y="-23846"/>
            <a:ext cx="4272357" cy="1325563"/>
          </a:xfrm>
        </p:spPr>
        <p:txBody>
          <a:bodyPr/>
          <a:lstStyle/>
          <a:p>
            <a:r>
              <a:rPr lang="en-US" sz="4000" b="0" i="0" dirty="0">
                <a:solidFill>
                  <a:srgbClr val="000000"/>
                </a:solidFill>
                <a:effectLst/>
                <a:latin typeface="Times New Roman" panose="02020603050405020304" pitchFamily="18" charset="0"/>
              </a:rPr>
              <a:t>Approach</a:t>
            </a:r>
            <a:endParaRPr lang="en-US" dirty="0"/>
          </a:p>
        </p:txBody>
      </p:sp>
      <p:sp>
        <p:nvSpPr>
          <p:cNvPr id="3" name="Content Placeholder 2">
            <a:extLst>
              <a:ext uri="{FF2B5EF4-FFF2-40B4-BE49-F238E27FC236}">
                <a16:creationId xmlns:a16="http://schemas.microsoft.com/office/drawing/2014/main" id="{E84E693A-2448-BF81-941E-19DB71717597}"/>
              </a:ext>
            </a:extLst>
          </p:cNvPr>
          <p:cNvSpPr>
            <a:spLocks noGrp="1"/>
          </p:cNvSpPr>
          <p:nvPr>
            <p:ph idx="1"/>
          </p:nvPr>
        </p:nvSpPr>
        <p:spPr>
          <a:xfrm>
            <a:off x="341906" y="1186811"/>
            <a:ext cx="5186839" cy="1143623"/>
          </a:xfrm>
        </p:spPr>
        <p:txBody>
          <a:bodyPr>
            <a:normAutofit/>
          </a:bodyPr>
          <a:lstStyle/>
          <a:p>
            <a:pPr marL="0" indent="0" algn="l">
              <a:buNone/>
            </a:pPr>
            <a:r>
              <a:rPr lang="en-US" sz="2000" b="0" i="0" dirty="0">
                <a:solidFill>
                  <a:srgbClr val="000000"/>
                </a:solidFill>
                <a:effectLst/>
                <a:latin typeface="Times New Roman" panose="02020603050405020304" pitchFamily="18" charset="0"/>
              </a:rPr>
              <a:t>Clean the new dataset and filtering out the data for a specific time frame</a:t>
            </a:r>
          </a:p>
        </p:txBody>
      </p:sp>
      <p:pic>
        <p:nvPicPr>
          <p:cNvPr id="5" name="Picture 4">
            <a:extLst>
              <a:ext uri="{FF2B5EF4-FFF2-40B4-BE49-F238E27FC236}">
                <a16:creationId xmlns:a16="http://schemas.microsoft.com/office/drawing/2014/main" id="{618CFB49-52FF-5C66-1E1C-173F6DBD32E2}"/>
              </a:ext>
            </a:extLst>
          </p:cNvPr>
          <p:cNvPicPr>
            <a:picLocks noChangeAspect="1"/>
          </p:cNvPicPr>
          <p:nvPr/>
        </p:nvPicPr>
        <p:blipFill>
          <a:blip r:embed="rId2"/>
          <a:stretch>
            <a:fillRect/>
          </a:stretch>
        </p:blipFill>
        <p:spPr>
          <a:xfrm>
            <a:off x="341906" y="2215527"/>
            <a:ext cx="5359654" cy="1723445"/>
          </a:xfrm>
          <a:prstGeom prst="rect">
            <a:avLst/>
          </a:prstGeom>
        </p:spPr>
      </p:pic>
      <p:pic>
        <p:nvPicPr>
          <p:cNvPr id="7" name="Picture 6">
            <a:extLst>
              <a:ext uri="{FF2B5EF4-FFF2-40B4-BE49-F238E27FC236}">
                <a16:creationId xmlns:a16="http://schemas.microsoft.com/office/drawing/2014/main" id="{6DE988BC-BD56-A5C7-48E2-D938E64FEF13}"/>
              </a:ext>
            </a:extLst>
          </p:cNvPr>
          <p:cNvPicPr>
            <a:picLocks noChangeAspect="1"/>
          </p:cNvPicPr>
          <p:nvPr/>
        </p:nvPicPr>
        <p:blipFill>
          <a:blip r:embed="rId3"/>
          <a:stretch>
            <a:fillRect/>
          </a:stretch>
        </p:blipFill>
        <p:spPr>
          <a:xfrm>
            <a:off x="5701560" y="1233817"/>
            <a:ext cx="6375661" cy="3714383"/>
          </a:xfrm>
          <a:prstGeom prst="rect">
            <a:avLst/>
          </a:prstGeom>
        </p:spPr>
      </p:pic>
      <p:sp>
        <p:nvSpPr>
          <p:cNvPr id="10" name="Content Placeholder 2">
            <a:extLst>
              <a:ext uri="{FF2B5EF4-FFF2-40B4-BE49-F238E27FC236}">
                <a16:creationId xmlns:a16="http://schemas.microsoft.com/office/drawing/2014/main" id="{3605DBE7-E62D-8EAB-7673-59491360A731}"/>
              </a:ext>
            </a:extLst>
          </p:cNvPr>
          <p:cNvSpPr txBox="1">
            <a:spLocks/>
          </p:cNvSpPr>
          <p:nvPr/>
        </p:nvSpPr>
        <p:spPr>
          <a:xfrm>
            <a:off x="232015" y="4752257"/>
            <a:ext cx="5186839" cy="1143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000000"/>
                </a:solidFill>
                <a:latin typeface="Times New Roman" panose="02020603050405020304" pitchFamily="18" charset="0"/>
              </a:rPr>
              <a:t>Summarize only the VOCs data</a:t>
            </a:r>
          </a:p>
        </p:txBody>
      </p:sp>
      <p:pic>
        <p:nvPicPr>
          <p:cNvPr id="12" name="Picture 11">
            <a:extLst>
              <a:ext uri="{FF2B5EF4-FFF2-40B4-BE49-F238E27FC236}">
                <a16:creationId xmlns:a16="http://schemas.microsoft.com/office/drawing/2014/main" id="{ACC32004-6FB6-58AA-193D-EDDB69D73422}"/>
              </a:ext>
            </a:extLst>
          </p:cNvPr>
          <p:cNvPicPr>
            <a:picLocks noChangeAspect="1"/>
          </p:cNvPicPr>
          <p:nvPr/>
        </p:nvPicPr>
        <p:blipFill>
          <a:blip r:embed="rId4"/>
          <a:stretch>
            <a:fillRect/>
          </a:stretch>
        </p:blipFill>
        <p:spPr>
          <a:xfrm>
            <a:off x="341906" y="5328535"/>
            <a:ext cx="6506483" cy="809738"/>
          </a:xfrm>
          <a:prstGeom prst="rect">
            <a:avLst/>
          </a:prstGeom>
        </p:spPr>
      </p:pic>
      <p:sp>
        <p:nvSpPr>
          <p:cNvPr id="14" name="Rectangle 13">
            <a:extLst>
              <a:ext uri="{FF2B5EF4-FFF2-40B4-BE49-F238E27FC236}">
                <a16:creationId xmlns:a16="http://schemas.microsoft.com/office/drawing/2014/main" id="{EF0C8A94-0DC8-62E5-3729-B0AEFFC298EA}"/>
              </a:ext>
            </a:extLst>
          </p:cNvPr>
          <p:cNvSpPr/>
          <p:nvPr/>
        </p:nvSpPr>
        <p:spPr>
          <a:xfrm flipH="1">
            <a:off x="12675" y="301818"/>
            <a:ext cx="119276" cy="618309"/>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328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22C53-564F-BBF8-FC00-B77AD3EF3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256E8D-A301-7949-0BB2-1BB92CAE1347}"/>
              </a:ext>
            </a:extLst>
          </p:cNvPr>
          <p:cNvSpPr>
            <a:spLocks noGrp="1"/>
          </p:cNvSpPr>
          <p:nvPr>
            <p:ph type="title"/>
          </p:nvPr>
        </p:nvSpPr>
        <p:spPr>
          <a:xfrm>
            <a:off x="838200" y="18255"/>
            <a:ext cx="10515600" cy="1325563"/>
          </a:xfrm>
        </p:spPr>
        <p:txBody>
          <a:bodyPr>
            <a:normAutofit/>
          </a:bodyPr>
          <a:lstStyle/>
          <a:p>
            <a:r>
              <a:rPr lang="en-US" sz="4000" b="0" i="0" dirty="0">
                <a:solidFill>
                  <a:srgbClr val="000000"/>
                </a:solidFill>
                <a:effectLst/>
                <a:latin typeface="Times New Roman" panose="02020603050405020304" pitchFamily="18" charset="0"/>
              </a:rPr>
              <a:t>Approach</a:t>
            </a:r>
            <a:endParaRPr lang="en-US" sz="4000" dirty="0"/>
          </a:p>
        </p:txBody>
      </p:sp>
      <p:sp>
        <p:nvSpPr>
          <p:cNvPr id="3" name="Content Placeholder 2">
            <a:extLst>
              <a:ext uri="{FF2B5EF4-FFF2-40B4-BE49-F238E27FC236}">
                <a16:creationId xmlns:a16="http://schemas.microsoft.com/office/drawing/2014/main" id="{043799AB-7D70-78C3-9CFA-445BF1FEBAD4}"/>
              </a:ext>
            </a:extLst>
          </p:cNvPr>
          <p:cNvSpPr>
            <a:spLocks noGrp="1"/>
          </p:cNvSpPr>
          <p:nvPr>
            <p:ph idx="1"/>
          </p:nvPr>
        </p:nvSpPr>
        <p:spPr>
          <a:xfrm>
            <a:off x="292202" y="2116604"/>
            <a:ext cx="4865914" cy="473438"/>
          </a:xfrm>
        </p:spPr>
        <p:txBody>
          <a:bodyPr>
            <a:normAutofit/>
          </a:bodyPr>
          <a:lstStyle/>
          <a:p>
            <a:pPr marL="0" indent="0" algn="l">
              <a:buNone/>
            </a:pPr>
            <a:r>
              <a:rPr lang="en-US" sz="2000" b="0" i="0" dirty="0">
                <a:solidFill>
                  <a:srgbClr val="000000"/>
                </a:solidFill>
                <a:effectLst/>
                <a:latin typeface="Times New Roman" panose="02020603050405020304" pitchFamily="18" charset="0"/>
              </a:rPr>
              <a:t>Visualize VOC trends over time</a:t>
            </a:r>
          </a:p>
        </p:txBody>
      </p:sp>
      <p:pic>
        <p:nvPicPr>
          <p:cNvPr id="5" name="Picture 4">
            <a:extLst>
              <a:ext uri="{FF2B5EF4-FFF2-40B4-BE49-F238E27FC236}">
                <a16:creationId xmlns:a16="http://schemas.microsoft.com/office/drawing/2014/main" id="{349EC7AE-87E3-7D24-1268-042F2AA87EA7}"/>
              </a:ext>
            </a:extLst>
          </p:cNvPr>
          <p:cNvPicPr>
            <a:picLocks noChangeAspect="1"/>
          </p:cNvPicPr>
          <p:nvPr/>
        </p:nvPicPr>
        <p:blipFill>
          <a:blip r:embed="rId2"/>
          <a:stretch>
            <a:fillRect/>
          </a:stretch>
        </p:blipFill>
        <p:spPr>
          <a:xfrm>
            <a:off x="5062866" y="1107099"/>
            <a:ext cx="7001852" cy="4848902"/>
          </a:xfrm>
          <a:prstGeom prst="rect">
            <a:avLst/>
          </a:prstGeom>
        </p:spPr>
      </p:pic>
      <p:pic>
        <p:nvPicPr>
          <p:cNvPr id="8" name="Picture 7">
            <a:extLst>
              <a:ext uri="{FF2B5EF4-FFF2-40B4-BE49-F238E27FC236}">
                <a16:creationId xmlns:a16="http://schemas.microsoft.com/office/drawing/2014/main" id="{876415CA-C8E4-3D60-4C87-9885597E8C2D}"/>
              </a:ext>
            </a:extLst>
          </p:cNvPr>
          <p:cNvPicPr>
            <a:picLocks noChangeAspect="1"/>
          </p:cNvPicPr>
          <p:nvPr/>
        </p:nvPicPr>
        <p:blipFill>
          <a:blip r:embed="rId3"/>
          <a:stretch>
            <a:fillRect/>
          </a:stretch>
        </p:blipFill>
        <p:spPr>
          <a:xfrm>
            <a:off x="12675" y="2897745"/>
            <a:ext cx="4955714" cy="3133477"/>
          </a:xfrm>
          <a:prstGeom prst="rect">
            <a:avLst/>
          </a:prstGeom>
        </p:spPr>
      </p:pic>
      <p:sp>
        <p:nvSpPr>
          <p:cNvPr id="10" name="Rectangle 9">
            <a:extLst>
              <a:ext uri="{FF2B5EF4-FFF2-40B4-BE49-F238E27FC236}">
                <a16:creationId xmlns:a16="http://schemas.microsoft.com/office/drawing/2014/main" id="{03084952-D571-7648-9A92-19B4AA50E70E}"/>
              </a:ext>
            </a:extLst>
          </p:cNvPr>
          <p:cNvSpPr/>
          <p:nvPr/>
        </p:nvSpPr>
        <p:spPr>
          <a:xfrm flipH="1">
            <a:off x="12675" y="301818"/>
            <a:ext cx="119276" cy="618309"/>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0167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9543</TotalTime>
  <Words>910</Words>
  <Application>Microsoft Office PowerPoint</Application>
  <PresentationFormat>Widescreen</PresentationFormat>
  <Paragraphs>77</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Calibri</vt:lpstr>
      <vt:lpstr>Times New Roman</vt:lpstr>
      <vt:lpstr>Office Theme</vt:lpstr>
      <vt:lpstr>An Analysis of Aerosol Optical Properties and VOCs in Houston Air Quality</vt:lpstr>
      <vt:lpstr>Data source</vt:lpstr>
      <vt:lpstr>Research Question(s)</vt:lpstr>
      <vt:lpstr>Objective(s) </vt:lpstr>
      <vt:lpstr>Approach </vt:lpstr>
      <vt:lpstr>Approach</vt:lpstr>
      <vt:lpstr>Approach</vt:lpstr>
      <vt:lpstr>Approach</vt:lpstr>
      <vt:lpstr>Approach</vt:lpstr>
      <vt:lpstr>Approach</vt:lpstr>
      <vt:lpstr>Approach</vt:lpstr>
      <vt:lpstr>Approach</vt:lpstr>
      <vt:lpstr>Approach</vt:lpstr>
      <vt:lpstr>PowerPoint Presentation</vt:lpstr>
      <vt:lpstr>PowerPoint Presentation</vt:lpstr>
      <vt:lpstr>PowerPoint Presentation</vt:lpstr>
      <vt:lpstr>PowerPoint Presentation</vt:lpstr>
      <vt:lpstr>Take Home Message</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Chowdhury, Nushrat Jahan</dc:creator>
  <cp:lastModifiedBy>Chowdhury, Nushrat Jahan</cp:lastModifiedBy>
  <cp:revision>30</cp:revision>
  <cp:lastPrinted>2025-05-08T03:51:21Z</cp:lastPrinted>
  <dcterms:created xsi:type="dcterms:W3CDTF">2025-05-02T02:14:31Z</dcterms:created>
  <dcterms:modified xsi:type="dcterms:W3CDTF">2025-05-09T16:52:24Z</dcterms:modified>
</cp:coreProperties>
</file>